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89" r:id="rId3"/>
    <p:sldId id="329" r:id="rId4"/>
    <p:sldId id="257" r:id="rId5"/>
    <p:sldId id="317" r:id="rId6"/>
    <p:sldId id="261" r:id="rId7"/>
    <p:sldId id="331" r:id="rId8"/>
    <p:sldId id="332" r:id="rId9"/>
    <p:sldId id="260" r:id="rId10"/>
    <p:sldId id="259" r:id="rId11"/>
    <p:sldId id="330" r:id="rId12"/>
    <p:sldId id="328" r:id="rId13"/>
  </p:sldIdLst>
  <p:sldSz cx="12192000" cy="6858000"/>
  <p:notesSz cx="6888163"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717" autoAdjust="0"/>
  </p:normalViewPr>
  <p:slideViewPr>
    <p:cSldViewPr snapToGrid="0">
      <p:cViewPr varScale="1">
        <p:scale>
          <a:sx n="84" d="100"/>
          <a:sy n="84" d="100"/>
        </p:scale>
        <p:origin x="744" y="82"/>
      </p:cViewPr>
      <p:guideLst>
        <p:guide orient="horz" pos="2160"/>
        <p:guide pos="3840"/>
      </p:guideLst>
    </p:cSldViewPr>
  </p:slideViewPr>
  <p:outlineViewPr>
    <p:cViewPr>
      <p:scale>
        <a:sx n="33" d="100"/>
        <a:sy n="33" d="100"/>
      </p:scale>
      <p:origin x="0" y="-931"/>
    </p:cViewPr>
  </p:outlineViewPr>
  <p:notesTextViewPr>
    <p:cViewPr>
      <p:scale>
        <a:sx n="1" d="1"/>
        <a:sy n="1" d="1"/>
      </p:scale>
      <p:origin x="0" y="0"/>
    </p:cViewPr>
  </p:notesTextViewPr>
  <p:sorterViewPr>
    <p:cViewPr varScale="1">
      <p:scale>
        <a:sx n="100" d="100"/>
        <a:sy n="100" d="100"/>
      </p:scale>
      <p:origin x="0" y="-3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295"/>
          </a:xfrm>
          <a:prstGeom prst="rect">
            <a:avLst/>
          </a:prstGeom>
        </p:spPr>
        <p:txBody>
          <a:bodyPr vert="horz" lIns="92409" tIns="46205" rIns="92409" bIns="46205" rtlCol="0"/>
          <a:lstStyle>
            <a:lvl1pPr algn="l">
              <a:defRPr sz="1200"/>
            </a:lvl1pPr>
          </a:lstStyle>
          <a:p>
            <a:endParaRPr lang="de-DE"/>
          </a:p>
        </p:txBody>
      </p:sp>
      <p:sp>
        <p:nvSpPr>
          <p:cNvPr id="3" name="Datumsplatzhalter 2"/>
          <p:cNvSpPr>
            <a:spLocks noGrp="1"/>
          </p:cNvSpPr>
          <p:nvPr>
            <p:ph type="dt" sz="quarter" idx="1"/>
          </p:nvPr>
        </p:nvSpPr>
        <p:spPr>
          <a:xfrm>
            <a:off x="3901698" y="0"/>
            <a:ext cx="2984871" cy="502295"/>
          </a:xfrm>
          <a:prstGeom prst="rect">
            <a:avLst/>
          </a:prstGeom>
        </p:spPr>
        <p:txBody>
          <a:bodyPr vert="horz" lIns="92409" tIns="46205" rIns="92409" bIns="46205" rtlCol="0"/>
          <a:lstStyle>
            <a:lvl1pPr algn="r">
              <a:defRPr sz="1200"/>
            </a:lvl1pPr>
          </a:lstStyle>
          <a:p>
            <a:fld id="{0A217CB9-472A-422E-9D3E-AE5659AC93DF}" type="datetimeFigureOut">
              <a:rPr lang="de-DE" smtClean="0"/>
              <a:t>29.08.2020</a:t>
            </a:fld>
            <a:endParaRPr lang="de-DE"/>
          </a:p>
        </p:txBody>
      </p:sp>
      <p:sp>
        <p:nvSpPr>
          <p:cNvPr id="4" name="Fußzeilenplatzhalter 3"/>
          <p:cNvSpPr>
            <a:spLocks noGrp="1"/>
          </p:cNvSpPr>
          <p:nvPr>
            <p:ph type="ftr" sz="quarter" idx="2"/>
          </p:nvPr>
        </p:nvSpPr>
        <p:spPr>
          <a:xfrm>
            <a:off x="0" y="9519595"/>
            <a:ext cx="2984871" cy="502295"/>
          </a:xfrm>
          <a:prstGeom prst="rect">
            <a:avLst/>
          </a:prstGeom>
        </p:spPr>
        <p:txBody>
          <a:bodyPr vert="horz" lIns="92409" tIns="46205" rIns="92409" bIns="46205" rtlCol="0" anchor="b"/>
          <a:lstStyle>
            <a:lvl1pPr algn="l">
              <a:defRPr sz="1200"/>
            </a:lvl1pPr>
          </a:lstStyle>
          <a:p>
            <a:endParaRPr lang="de-DE"/>
          </a:p>
        </p:txBody>
      </p:sp>
      <p:sp>
        <p:nvSpPr>
          <p:cNvPr id="5" name="Foliennummernplatzhalter 4"/>
          <p:cNvSpPr>
            <a:spLocks noGrp="1"/>
          </p:cNvSpPr>
          <p:nvPr>
            <p:ph type="sldNum" sz="quarter" idx="3"/>
          </p:nvPr>
        </p:nvSpPr>
        <p:spPr>
          <a:xfrm>
            <a:off x="3901698" y="9519595"/>
            <a:ext cx="2984871" cy="502295"/>
          </a:xfrm>
          <a:prstGeom prst="rect">
            <a:avLst/>
          </a:prstGeom>
        </p:spPr>
        <p:txBody>
          <a:bodyPr vert="horz" lIns="92409" tIns="46205" rIns="92409" bIns="46205" rtlCol="0" anchor="b"/>
          <a:lstStyle>
            <a:lvl1pPr algn="r">
              <a:defRPr sz="1200"/>
            </a:lvl1pPr>
          </a:lstStyle>
          <a:p>
            <a:fld id="{41861BD4-05DF-4CC5-8027-B697E27EAE6C}" type="slidenum">
              <a:rPr lang="de-DE" smtClean="0"/>
              <a:t>‹Nr.›</a:t>
            </a:fld>
            <a:endParaRPr lang="de-DE"/>
          </a:p>
        </p:txBody>
      </p:sp>
    </p:spTree>
    <p:extLst>
      <p:ext uri="{BB962C8B-B14F-4D97-AF65-F5344CB8AC3E}">
        <p14:creationId xmlns:p14="http://schemas.microsoft.com/office/powerpoint/2010/main" val="866140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90EFD731-A307-4055-848E-84F4205D7987}" type="datetimeFigureOut">
              <a:rPr lang="de-DE" smtClean="0"/>
              <a:t>29.08.2020</a:t>
            </a:fld>
            <a:endParaRPr lang="de-DE"/>
          </a:p>
        </p:txBody>
      </p:sp>
      <p:sp>
        <p:nvSpPr>
          <p:cNvPr id="4" name="Folienbildplatzhalt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065FAF2F-3CA6-42B9-987C-3A1875FB4476}" type="slidenum">
              <a:rPr lang="de-DE" smtClean="0"/>
              <a:t>‹Nr.›</a:t>
            </a:fld>
            <a:endParaRPr lang="de-DE"/>
          </a:p>
        </p:txBody>
      </p:sp>
    </p:spTree>
    <p:extLst>
      <p:ext uri="{BB962C8B-B14F-4D97-AF65-F5344CB8AC3E}">
        <p14:creationId xmlns:p14="http://schemas.microsoft.com/office/powerpoint/2010/main" val="318542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5FAF2F-3CA6-42B9-987C-3A1875FB4476}" type="slidenum">
              <a:rPr lang="de-DE" smtClean="0"/>
              <a:t>6</a:t>
            </a:fld>
            <a:endParaRPr lang="de-DE"/>
          </a:p>
        </p:txBody>
      </p:sp>
    </p:spTree>
    <p:extLst>
      <p:ext uri="{BB962C8B-B14F-4D97-AF65-F5344CB8AC3E}">
        <p14:creationId xmlns:p14="http://schemas.microsoft.com/office/powerpoint/2010/main" val="870338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23F7C59C-4470-4299-8528-B7D16C1ABCE7}" type="datetime1">
              <a:rPr lang="de-DE" smtClean="0"/>
              <a:t>29.08.2020</a:t>
            </a:fld>
            <a:endParaRPr lang="de-DE"/>
          </a:p>
        </p:txBody>
      </p:sp>
      <p:sp>
        <p:nvSpPr>
          <p:cNvPr id="5" name="Footer Placeholder 4"/>
          <p:cNvSpPr>
            <a:spLocks noGrp="1"/>
          </p:cNvSpPr>
          <p:nvPr>
            <p:ph type="ftr" sz="quarter" idx="11"/>
          </p:nvPr>
        </p:nvSpPr>
        <p:spPr>
          <a:xfrm>
            <a:off x="5332412" y="5883275"/>
            <a:ext cx="4324044" cy="365125"/>
          </a:xfrm>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7" y="355894"/>
            <a:ext cx="3170195" cy="999831"/>
          </a:xfrm>
          <a:prstGeom prst="rect">
            <a:avLst/>
          </a:prstGeom>
        </p:spPr>
      </p:pic>
    </p:spTree>
    <p:extLst>
      <p:ext uri="{BB962C8B-B14F-4D97-AF65-F5344CB8AC3E}">
        <p14:creationId xmlns:p14="http://schemas.microsoft.com/office/powerpoint/2010/main" val="175753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C8F8D77-2B43-459F-AC26-FC3E4C3B2D1F}" type="datetime1">
              <a:rPr lang="de-DE" smtClean="0"/>
              <a:t>29.08.2020</a:t>
            </a:fld>
            <a:endParaRPr lang="de-DE"/>
          </a:p>
        </p:txBody>
      </p:sp>
      <p:sp>
        <p:nvSpPr>
          <p:cNvPr id="6" name="Footer Placeholder 5"/>
          <p:cNvSpPr>
            <a:spLocks noGrp="1"/>
          </p:cNvSpPr>
          <p:nvPr>
            <p:ph type="ftr" sz="quarter" idx="11"/>
          </p:nvPr>
        </p:nvSpPr>
        <p:spPr/>
        <p:txBody>
          <a:bodyPr/>
          <a:lstStyle/>
          <a:p>
            <a:r>
              <a:rPr lang="de-DE" dirty="0"/>
              <a:t>REFI e.V. Arbeitskreis Elektromobilität &amp; Speicher</a:t>
            </a:r>
          </a:p>
        </p:txBody>
      </p:sp>
      <p:sp>
        <p:nvSpPr>
          <p:cNvPr id="7" name="Slide Number Placeholder 6"/>
          <p:cNvSpPr>
            <a:spLocks noGrp="1"/>
          </p:cNvSpPr>
          <p:nvPr>
            <p:ph type="sldNum" sz="quarter" idx="12"/>
          </p:nvPr>
        </p:nvSpPr>
        <p:spPr/>
        <p:txBody>
          <a:bodyPr/>
          <a:lstStyle/>
          <a:p>
            <a:fld id="{EC8AD98E-AB57-43E7-BB1C-23CE53E26689}" type="slidenum">
              <a:rPr lang="de-DE" smtClean="0"/>
              <a:t>‹Nr.›</a:t>
            </a:fld>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7" y="219750"/>
            <a:ext cx="3170195" cy="999831"/>
          </a:xfrm>
          <a:prstGeom prst="rect">
            <a:avLst/>
          </a:prstGeom>
        </p:spPr>
      </p:pic>
    </p:spTree>
    <p:extLst>
      <p:ext uri="{BB962C8B-B14F-4D97-AF65-F5344CB8AC3E}">
        <p14:creationId xmlns:p14="http://schemas.microsoft.com/office/powerpoint/2010/main" val="231051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119272F6-6253-4885-BA21-69ADE57F0255}"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4"/>
            <a:ext cx="3170195" cy="999831"/>
          </a:xfrm>
          <a:prstGeom prst="rect">
            <a:avLst/>
          </a:prstGeom>
        </p:spPr>
      </p:pic>
    </p:spTree>
    <p:extLst>
      <p:ext uri="{BB962C8B-B14F-4D97-AF65-F5344CB8AC3E}">
        <p14:creationId xmlns:p14="http://schemas.microsoft.com/office/powerpoint/2010/main" val="34391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15C5CEB0-3AFF-4037-9801-21E4C453DC6A}"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7" y="185884"/>
            <a:ext cx="3170195" cy="999831"/>
          </a:xfrm>
          <a:prstGeom prst="rect">
            <a:avLst/>
          </a:prstGeom>
        </p:spPr>
      </p:pic>
    </p:spTree>
    <p:extLst>
      <p:ext uri="{BB962C8B-B14F-4D97-AF65-F5344CB8AC3E}">
        <p14:creationId xmlns:p14="http://schemas.microsoft.com/office/powerpoint/2010/main" val="267996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7F8B057-2DD7-4F7A-96C6-54BFF42108DA}"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7" y="211284"/>
            <a:ext cx="3170195" cy="999831"/>
          </a:xfrm>
          <a:prstGeom prst="rect">
            <a:avLst/>
          </a:prstGeom>
        </p:spPr>
      </p:pic>
    </p:spTree>
    <p:extLst>
      <p:ext uri="{BB962C8B-B14F-4D97-AF65-F5344CB8AC3E}">
        <p14:creationId xmlns:p14="http://schemas.microsoft.com/office/powerpoint/2010/main" val="38509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de-DE"/>
              <a:t>Textmasterformat bearbeiten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EADF420-CD0F-4009-8216-F1DA602BE8AA}"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7" y="185884"/>
            <a:ext cx="3170195" cy="999831"/>
          </a:xfrm>
          <a:prstGeom prst="rect">
            <a:avLst/>
          </a:prstGeom>
        </p:spPr>
      </p:pic>
    </p:spTree>
    <p:extLst>
      <p:ext uri="{BB962C8B-B14F-4D97-AF65-F5344CB8AC3E}">
        <p14:creationId xmlns:p14="http://schemas.microsoft.com/office/powerpoint/2010/main" val="335666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de-DE"/>
              <a:t>Titelmasterformat durch Klicken bearbeiten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Textmasterformat bearbeiten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74CB797-03FD-4E38-BB86-D836A5DC614A}"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4"/>
            <a:ext cx="3170195" cy="999831"/>
          </a:xfrm>
          <a:prstGeom prst="rect">
            <a:avLst/>
          </a:prstGeom>
        </p:spPr>
      </p:pic>
    </p:spTree>
    <p:extLst>
      <p:ext uri="{BB962C8B-B14F-4D97-AF65-F5344CB8AC3E}">
        <p14:creationId xmlns:p14="http://schemas.microsoft.com/office/powerpoint/2010/main" val="210992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607C9F0-7724-4907-AF8D-90D35F86FDD6}"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4"/>
            <a:ext cx="3170195" cy="999831"/>
          </a:xfrm>
          <a:prstGeom prst="rect">
            <a:avLst/>
          </a:prstGeom>
        </p:spPr>
      </p:pic>
    </p:spTree>
    <p:extLst>
      <p:ext uri="{BB962C8B-B14F-4D97-AF65-F5344CB8AC3E}">
        <p14:creationId xmlns:p14="http://schemas.microsoft.com/office/powerpoint/2010/main" val="210640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51944D5-1EB4-4BDE-A3FB-641123E64583}"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4"/>
            <a:ext cx="3170195" cy="999831"/>
          </a:xfrm>
          <a:prstGeom prst="rect">
            <a:avLst/>
          </a:prstGeom>
        </p:spPr>
      </p:pic>
    </p:spTree>
    <p:extLst>
      <p:ext uri="{BB962C8B-B14F-4D97-AF65-F5344CB8AC3E}">
        <p14:creationId xmlns:p14="http://schemas.microsoft.com/office/powerpoint/2010/main" val="251543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nchor="ct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43A7BA-3491-4539-BB28-9F7AF167F988}"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a:xfrm>
            <a:off x="10951856" y="5867131"/>
            <a:ext cx="551167" cy="365125"/>
          </a:xfrm>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4"/>
            <a:ext cx="3170195" cy="999831"/>
          </a:xfrm>
          <a:prstGeom prst="rect">
            <a:avLst/>
          </a:prstGeom>
        </p:spPr>
      </p:pic>
    </p:spTree>
    <p:extLst>
      <p:ext uri="{BB962C8B-B14F-4D97-AF65-F5344CB8AC3E}">
        <p14:creationId xmlns:p14="http://schemas.microsoft.com/office/powerpoint/2010/main" val="9089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AAF6F851-5596-45AF-9932-7A968EE28EF8}" type="datetime1">
              <a:rPr lang="de-DE" smtClean="0"/>
              <a:t>29.08.2020</a:t>
            </a:fld>
            <a:endParaRPr lang="de-DE"/>
          </a:p>
        </p:txBody>
      </p:sp>
      <p:sp>
        <p:nvSpPr>
          <p:cNvPr id="5" name="Footer Placeholder 4"/>
          <p:cNvSpPr>
            <a:spLocks noGrp="1"/>
          </p:cNvSpPr>
          <p:nvPr>
            <p:ph type="ftr" sz="quarter" idx="11"/>
          </p:nvPr>
        </p:nvSpPr>
        <p:spPr/>
        <p:txBody>
          <a:bodyPr/>
          <a:lstStyle/>
          <a:p>
            <a:r>
              <a:rPr lang="de-DE" dirty="0"/>
              <a:t>REFI e.V. Arbeitskreis Elektromobilität &amp; Speicher</a:t>
            </a:r>
          </a:p>
        </p:txBody>
      </p:sp>
      <p:sp>
        <p:nvSpPr>
          <p:cNvPr id="6" name="Slide Number Placeholder 5"/>
          <p:cNvSpPr>
            <a:spLocks noGrp="1"/>
          </p:cNvSpPr>
          <p:nvPr>
            <p:ph type="sldNum" sz="quarter" idx="12"/>
          </p:nvPr>
        </p:nvSpPr>
        <p:spPr/>
        <p:txBody>
          <a:bodyPr/>
          <a:lstStyle/>
          <a:p>
            <a:fld id="{EC8AD98E-AB57-43E7-BB1C-23CE53E26689}"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253617"/>
            <a:ext cx="3170195" cy="999831"/>
          </a:xfrm>
          <a:prstGeom prst="rect">
            <a:avLst/>
          </a:prstGeom>
        </p:spPr>
      </p:pic>
    </p:spTree>
    <p:extLst>
      <p:ext uri="{BB962C8B-B14F-4D97-AF65-F5344CB8AC3E}">
        <p14:creationId xmlns:p14="http://schemas.microsoft.com/office/powerpoint/2010/main" val="355457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3B2EA03-2BA7-48BC-ACD9-FD9E4B948FFE}" type="datetime1">
              <a:rPr lang="de-DE" smtClean="0"/>
              <a:t>29.08.2020</a:t>
            </a:fld>
            <a:endParaRPr lang="de-DE"/>
          </a:p>
        </p:txBody>
      </p:sp>
      <p:sp>
        <p:nvSpPr>
          <p:cNvPr id="6" name="Footer Placeholder 5"/>
          <p:cNvSpPr>
            <a:spLocks noGrp="1"/>
          </p:cNvSpPr>
          <p:nvPr>
            <p:ph type="ftr" sz="quarter" idx="11"/>
          </p:nvPr>
        </p:nvSpPr>
        <p:spPr/>
        <p:txBody>
          <a:bodyPr/>
          <a:lstStyle/>
          <a:p>
            <a:r>
              <a:rPr lang="de-DE" dirty="0"/>
              <a:t>REFI e.V. Arbeitskreis Elektromobilität &amp; Speicher</a:t>
            </a:r>
          </a:p>
        </p:txBody>
      </p:sp>
      <p:sp>
        <p:nvSpPr>
          <p:cNvPr id="7" name="Slide Number Placeholder 6"/>
          <p:cNvSpPr>
            <a:spLocks noGrp="1"/>
          </p:cNvSpPr>
          <p:nvPr>
            <p:ph type="sldNum" sz="quarter" idx="12"/>
          </p:nvPr>
        </p:nvSpPr>
        <p:spPr/>
        <p:txBody>
          <a:bodyPr/>
          <a:lstStyle/>
          <a:p>
            <a:fld id="{EC8AD98E-AB57-43E7-BB1C-23CE53E26689}" type="slidenum">
              <a:rPr lang="de-DE" smtClean="0"/>
              <a:t>‹Nr.›</a:t>
            </a:fld>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6795" y="139847"/>
            <a:ext cx="3170195" cy="999831"/>
          </a:xfrm>
          <a:prstGeom prst="rect">
            <a:avLst/>
          </a:prstGeom>
        </p:spPr>
      </p:pic>
    </p:spTree>
    <p:extLst>
      <p:ext uri="{BB962C8B-B14F-4D97-AF65-F5344CB8AC3E}">
        <p14:creationId xmlns:p14="http://schemas.microsoft.com/office/powerpoint/2010/main" val="44345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420037B-4C87-4703-841D-A49723FFF69A}" type="datetime1">
              <a:rPr lang="de-DE" smtClean="0"/>
              <a:t>29.08.2020</a:t>
            </a:fld>
            <a:endParaRPr lang="de-DE"/>
          </a:p>
        </p:txBody>
      </p:sp>
      <p:sp>
        <p:nvSpPr>
          <p:cNvPr id="8" name="Footer Placeholder 7"/>
          <p:cNvSpPr>
            <a:spLocks noGrp="1"/>
          </p:cNvSpPr>
          <p:nvPr>
            <p:ph type="ftr" sz="quarter" idx="11"/>
          </p:nvPr>
        </p:nvSpPr>
        <p:spPr/>
        <p:txBody>
          <a:bodyPr/>
          <a:lstStyle/>
          <a:p>
            <a:r>
              <a:rPr lang="de-DE" dirty="0"/>
              <a:t>REFI e.V. Arbeitskreis Elektromobilität &amp; Speicher</a:t>
            </a:r>
          </a:p>
        </p:txBody>
      </p:sp>
      <p:sp>
        <p:nvSpPr>
          <p:cNvPr id="9" name="Slide Number Placeholder 8"/>
          <p:cNvSpPr>
            <a:spLocks noGrp="1"/>
          </p:cNvSpPr>
          <p:nvPr>
            <p:ph type="sldNum" sz="quarter" idx="12"/>
          </p:nvPr>
        </p:nvSpPr>
        <p:spPr/>
        <p:txBody>
          <a:bodyPr/>
          <a:lstStyle/>
          <a:p>
            <a:fld id="{EC8AD98E-AB57-43E7-BB1C-23CE53E26689}" type="slidenum">
              <a:rPr lang="de-DE" smtClean="0"/>
              <a:t>‹Nr.›</a:t>
            </a:fld>
            <a:endParaRPr lang="de-DE"/>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9058" y="185884"/>
            <a:ext cx="3170195" cy="999831"/>
          </a:xfrm>
          <a:prstGeom prst="rect">
            <a:avLst/>
          </a:prstGeom>
        </p:spPr>
      </p:pic>
    </p:spTree>
    <p:extLst>
      <p:ext uri="{BB962C8B-B14F-4D97-AF65-F5344CB8AC3E}">
        <p14:creationId xmlns:p14="http://schemas.microsoft.com/office/powerpoint/2010/main" val="536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7EF99EA-9E1B-40C6-9880-397E598B0A53}" type="datetime1">
              <a:rPr lang="de-DE" smtClean="0"/>
              <a:t>29.08.2020</a:t>
            </a:fld>
            <a:endParaRPr lang="de-DE"/>
          </a:p>
        </p:txBody>
      </p:sp>
      <p:sp>
        <p:nvSpPr>
          <p:cNvPr id="4" name="Footer Placeholder 3"/>
          <p:cNvSpPr>
            <a:spLocks noGrp="1"/>
          </p:cNvSpPr>
          <p:nvPr>
            <p:ph type="ftr" sz="quarter" idx="11"/>
          </p:nvPr>
        </p:nvSpPr>
        <p:spPr/>
        <p:txBody>
          <a:bodyPr/>
          <a:lstStyle/>
          <a:p>
            <a:r>
              <a:rPr lang="de-DE" dirty="0"/>
              <a:t>REFI e.V. Arbeitskreis Elektromobilität &amp; Speicher</a:t>
            </a:r>
          </a:p>
        </p:txBody>
      </p:sp>
      <p:sp>
        <p:nvSpPr>
          <p:cNvPr id="5" name="Slide Number Placeholder 4"/>
          <p:cNvSpPr>
            <a:spLocks noGrp="1"/>
          </p:cNvSpPr>
          <p:nvPr>
            <p:ph type="sldNum" sz="quarter" idx="12"/>
          </p:nvPr>
        </p:nvSpPr>
        <p:spPr/>
        <p:txBody>
          <a:bodyPr/>
          <a:lstStyle/>
          <a:p>
            <a:fld id="{EC8AD98E-AB57-43E7-BB1C-23CE53E26689}" type="slidenum">
              <a:rPr lang="de-DE" smtClean="0"/>
              <a:t>‹Nr.›</a:t>
            </a:fld>
            <a:endParaRPr lang="de-DE"/>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4"/>
            <a:ext cx="3170195" cy="999831"/>
          </a:xfrm>
          <a:prstGeom prst="rect">
            <a:avLst/>
          </a:prstGeom>
        </p:spPr>
      </p:pic>
    </p:spTree>
    <p:extLst>
      <p:ext uri="{BB962C8B-B14F-4D97-AF65-F5344CB8AC3E}">
        <p14:creationId xmlns:p14="http://schemas.microsoft.com/office/powerpoint/2010/main" val="13746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02BEC-3079-460E-BDC2-EA876F656C7B}" type="datetime1">
              <a:rPr lang="de-DE" smtClean="0"/>
              <a:t>29.08.2020</a:t>
            </a:fld>
            <a:endParaRPr lang="de-DE"/>
          </a:p>
        </p:txBody>
      </p:sp>
      <p:sp>
        <p:nvSpPr>
          <p:cNvPr id="3" name="Footer Placeholder 2"/>
          <p:cNvSpPr>
            <a:spLocks noGrp="1"/>
          </p:cNvSpPr>
          <p:nvPr>
            <p:ph type="ftr" sz="quarter" idx="11"/>
          </p:nvPr>
        </p:nvSpPr>
        <p:spPr/>
        <p:txBody>
          <a:bodyPr/>
          <a:lstStyle/>
          <a:p>
            <a:r>
              <a:rPr lang="de-DE" dirty="0"/>
              <a:t>REFI e.V. Arbeitskreis Elektromobilität &amp; Speicher</a:t>
            </a:r>
          </a:p>
        </p:txBody>
      </p:sp>
      <p:sp>
        <p:nvSpPr>
          <p:cNvPr id="4" name="Slide Number Placeholder 3"/>
          <p:cNvSpPr>
            <a:spLocks noGrp="1"/>
          </p:cNvSpPr>
          <p:nvPr>
            <p:ph type="sldNum" sz="quarter" idx="12"/>
          </p:nvPr>
        </p:nvSpPr>
        <p:spPr/>
        <p:txBody>
          <a:bodyPr/>
          <a:lstStyle/>
          <a:p>
            <a:fld id="{EC8AD98E-AB57-43E7-BB1C-23CE53E26689}" type="slidenum">
              <a:rPr lang="de-DE" smtClean="0"/>
              <a:t>‹Nr.›</a:t>
            </a:fld>
            <a:endParaRPr lang="de-DE"/>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94351"/>
            <a:ext cx="3170195" cy="999831"/>
          </a:xfrm>
          <a:prstGeom prst="rect">
            <a:avLst/>
          </a:prstGeom>
        </p:spPr>
      </p:pic>
    </p:spTree>
    <p:extLst>
      <p:ext uri="{BB962C8B-B14F-4D97-AF65-F5344CB8AC3E}">
        <p14:creationId xmlns:p14="http://schemas.microsoft.com/office/powerpoint/2010/main" val="217781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6C2474B0-93DD-4EB3-B846-0A0DC81EEABA}" type="datetime1">
              <a:rPr lang="de-DE" smtClean="0"/>
              <a:t>29.08.2020</a:t>
            </a:fld>
            <a:endParaRPr lang="de-DE"/>
          </a:p>
        </p:txBody>
      </p:sp>
      <p:sp>
        <p:nvSpPr>
          <p:cNvPr id="6" name="Footer Placeholder 5"/>
          <p:cNvSpPr>
            <a:spLocks noGrp="1"/>
          </p:cNvSpPr>
          <p:nvPr>
            <p:ph type="ftr" sz="quarter" idx="11"/>
          </p:nvPr>
        </p:nvSpPr>
        <p:spPr/>
        <p:txBody>
          <a:bodyPr/>
          <a:lstStyle/>
          <a:p>
            <a:r>
              <a:rPr lang="de-DE" dirty="0"/>
              <a:t>REFI e.V. Arbeitskreis Elektromobilität &amp; Speicher</a:t>
            </a:r>
          </a:p>
        </p:txBody>
      </p:sp>
      <p:sp>
        <p:nvSpPr>
          <p:cNvPr id="7" name="Slide Number Placeholder 6"/>
          <p:cNvSpPr>
            <a:spLocks noGrp="1"/>
          </p:cNvSpPr>
          <p:nvPr>
            <p:ph type="sldNum" sz="quarter" idx="12"/>
          </p:nvPr>
        </p:nvSpPr>
        <p:spPr/>
        <p:txBody>
          <a:bodyPr/>
          <a:lstStyle/>
          <a:p>
            <a:fld id="{EC8AD98E-AB57-43E7-BB1C-23CE53E26689}" type="slidenum">
              <a:rPr lang="de-DE" smtClean="0"/>
              <a:t>‹Nr.›</a:t>
            </a:fld>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185883"/>
            <a:ext cx="3170195" cy="999831"/>
          </a:xfrm>
          <a:prstGeom prst="rect">
            <a:avLst/>
          </a:prstGeom>
        </p:spPr>
      </p:pic>
    </p:spTree>
    <p:extLst>
      <p:ext uri="{BB962C8B-B14F-4D97-AF65-F5344CB8AC3E}">
        <p14:creationId xmlns:p14="http://schemas.microsoft.com/office/powerpoint/2010/main" val="315475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de-DE"/>
              <a:t>Titelmasterformat durch Klicken bearbeiten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0CBF5730-84C4-4F80-B6C2-DD514884B3F8}" type="datetime1">
              <a:rPr lang="de-DE" smtClean="0"/>
              <a:t>29.08.2020</a:t>
            </a:fld>
            <a:endParaRPr lang="de-DE"/>
          </a:p>
        </p:txBody>
      </p:sp>
      <p:sp>
        <p:nvSpPr>
          <p:cNvPr id="6" name="Footer Placeholder 5"/>
          <p:cNvSpPr>
            <a:spLocks noGrp="1"/>
          </p:cNvSpPr>
          <p:nvPr>
            <p:ph type="ftr" sz="quarter" idx="11"/>
          </p:nvPr>
        </p:nvSpPr>
        <p:spPr/>
        <p:txBody>
          <a:bodyPr/>
          <a:lstStyle/>
          <a:p>
            <a:r>
              <a:rPr lang="de-DE" dirty="0"/>
              <a:t>REFI e.V. Arbeitskreis Elektromobilität &amp; Speicher</a:t>
            </a:r>
          </a:p>
        </p:txBody>
      </p:sp>
      <p:sp>
        <p:nvSpPr>
          <p:cNvPr id="7" name="Slide Number Placeholder 6"/>
          <p:cNvSpPr>
            <a:spLocks noGrp="1"/>
          </p:cNvSpPr>
          <p:nvPr>
            <p:ph type="sldNum" sz="quarter" idx="12"/>
          </p:nvPr>
        </p:nvSpPr>
        <p:spPr/>
        <p:txBody>
          <a:bodyPr/>
          <a:lstStyle/>
          <a:p>
            <a:fld id="{EC8AD98E-AB57-43E7-BB1C-23CE53E26689}" type="slidenum">
              <a:rPr lang="de-DE" smtClean="0"/>
              <a:t>‹Nr.›</a:t>
            </a:fld>
            <a:endParaRPr lang="de-DE"/>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2828" y="216047"/>
            <a:ext cx="3170195" cy="999831"/>
          </a:xfrm>
          <a:prstGeom prst="rect">
            <a:avLst/>
          </a:prstGeom>
        </p:spPr>
      </p:pic>
    </p:spTree>
    <p:extLst>
      <p:ext uri="{BB962C8B-B14F-4D97-AF65-F5344CB8AC3E}">
        <p14:creationId xmlns:p14="http://schemas.microsoft.com/office/powerpoint/2010/main" val="104045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210246-489B-4EEB-BB6F-57718286C37C}" type="datetime1">
              <a:rPr lang="de-DE" smtClean="0"/>
              <a:t>29.08.2020</a:t>
            </a:fld>
            <a:endParaRPr lang="de-DE"/>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dirty="0"/>
              <a:t>REFI e.V. Arbeitskreis Elektromobilität &amp; Speicher</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8AD98E-AB57-43E7-BB1C-23CE53E26689}" type="slidenum">
              <a:rPr lang="de-DE" smtClean="0"/>
              <a:t>‹Nr.›</a:t>
            </a:fld>
            <a:endParaRPr lang="de-DE"/>
          </a:p>
        </p:txBody>
      </p:sp>
    </p:spTree>
    <p:extLst>
      <p:ext uri="{BB962C8B-B14F-4D97-AF65-F5344CB8AC3E}">
        <p14:creationId xmlns:p14="http://schemas.microsoft.com/office/powerpoint/2010/main" val="1461371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solaranlage-ratgeber.de/photovoltai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a:xfrm>
            <a:off x="2599491" y="2228850"/>
            <a:ext cx="3670679" cy="2125436"/>
          </a:xfrm>
        </p:spPr>
        <p:txBody>
          <a:bodyPr/>
          <a:lstStyle/>
          <a:p>
            <a:pPr marL="457200" indent="-457200" algn="l">
              <a:buFont typeface="+mj-lt"/>
              <a:buAutoNum type="arabicPeriod"/>
            </a:pPr>
            <a:r>
              <a:rPr lang="de-DE" dirty="0"/>
              <a:t>Röhren- / Flachkollektor</a:t>
            </a:r>
          </a:p>
          <a:p>
            <a:pPr marL="457200" indent="-457200" algn="l">
              <a:buFont typeface="+mj-lt"/>
              <a:buAutoNum type="arabicPeriod"/>
            </a:pPr>
            <a:r>
              <a:rPr lang="de-DE" dirty="0"/>
              <a:t>Umwälzpumpe</a:t>
            </a:r>
          </a:p>
          <a:p>
            <a:pPr marL="457200" indent="-457200" algn="l">
              <a:buFont typeface="+mj-lt"/>
              <a:buAutoNum type="arabicPeriod"/>
            </a:pPr>
            <a:r>
              <a:rPr lang="de-DE" dirty="0"/>
              <a:t>Warmwasserspeicher</a:t>
            </a:r>
          </a:p>
          <a:p>
            <a:pPr marL="457200" indent="-457200" algn="l">
              <a:buFont typeface="+mj-lt"/>
              <a:buAutoNum type="arabicPeriod"/>
            </a:pPr>
            <a:r>
              <a:rPr lang="de-DE" dirty="0"/>
              <a:t>Röhrenwärmetauscher</a:t>
            </a:r>
          </a:p>
          <a:p>
            <a:pPr marL="457200" indent="-457200" algn="l">
              <a:buFont typeface="+mj-lt"/>
              <a:buAutoNum type="arabicPeriod"/>
            </a:pPr>
            <a:endParaRPr lang="de-DE" dirty="0"/>
          </a:p>
          <a:p>
            <a:pPr marL="457200" indent="-457200" algn="l">
              <a:buFont typeface="+mj-lt"/>
              <a:buAutoNum type="arabicPeriod"/>
            </a:pPr>
            <a:endParaRPr lang="de-DE" dirty="0"/>
          </a:p>
          <a:p>
            <a:pPr marL="457200" indent="-457200">
              <a:buFont typeface="+mj-lt"/>
              <a:buAutoNum type="arabicPeriod"/>
            </a:pPr>
            <a:endParaRPr lang="de-DE" dirty="0"/>
          </a:p>
        </p:txBody>
      </p:sp>
      <p:sp>
        <p:nvSpPr>
          <p:cNvPr id="6" name="Titel 1"/>
          <p:cNvSpPr>
            <a:spLocks noGrp="1"/>
          </p:cNvSpPr>
          <p:nvPr>
            <p:ph type="ctrTitle"/>
          </p:nvPr>
        </p:nvSpPr>
        <p:spPr>
          <a:xfrm>
            <a:off x="1901371" y="1380069"/>
            <a:ext cx="9601652" cy="739017"/>
          </a:xfrm>
        </p:spPr>
        <p:txBody>
          <a:bodyPr>
            <a:normAutofit fontScale="90000"/>
          </a:bodyPr>
          <a:lstStyle/>
          <a:p>
            <a:r>
              <a:rPr lang="de-DE" dirty="0" err="1"/>
              <a:t>Prinzipaufbau</a:t>
            </a:r>
            <a:r>
              <a:rPr lang="de-DE" dirty="0"/>
              <a:t> SOLAR-</a:t>
            </a:r>
            <a:r>
              <a:rPr lang="de-DE" dirty="0" err="1"/>
              <a:t>Thermie</a:t>
            </a:r>
            <a:endParaRPr lang="de-DE" dirty="0"/>
          </a:p>
        </p:txBody>
      </p:sp>
      <p:sp>
        <p:nvSpPr>
          <p:cNvPr id="7" name="Fußzeilenplatzhalter 6"/>
          <p:cNvSpPr>
            <a:spLocks noGrp="1"/>
          </p:cNvSpPr>
          <p:nvPr>
            <p:ph type="ftr" sz="quarter" idx="11"/>
          </p:nvPr>
        </p:nvSpPr>
        <p:spPr>
          <a:xfrm>
            <a:off x="5332412" y="6167664"/>
            <a:ext cx="4324044" cy="365125"/>
          </a:xfrm>
        </p:spPr>
        <p:txBody>
          <a:bodyPr/>
          <a:lstStyle/>
          <a:p>
            <a:r>
              <a:rPr lang="de-DE"/>
              <a:t>REFI e.V. Arbeitskreis Elektromobilität &amp; Speicher</a:t>
            </a:r>
            <a:endParaRPr lang="de-DE"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205990"/>
            <a:ext cx="5382357" cy="3816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96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10"/>
          <p:cNvSpPr>
            <a:spLocks noGrp="1"/>
          </p:cNvSpPr>
          <p:nvPr>
            <p:ph type="ftr" sz="quarter" idx="11"/>
          </p:nvPr>
        </p:nvSpPr>
        <p:spPr/>
        <p:txBody>
          <a:bodyPr/>
          <a:lstStyle/>
          <a:p>
            <a:r>
              <a:rPr lang="de-DE"/>
              <a:t>REFI e.V. Arbeitskreis Elektromobilität &amp; Speicher</a:t>
            </a:r>
            <a:endParaRPr 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942" y="1499846"/>
            <a:ext cx="3875315" cy="47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el 1"/>
          <p:cNvSpPr txBox="1">
            <a:spLocks/>
          </p:cNvSpPr>
          <p:nvPr/>
        </p:nvSpPr>
        <p:spPr>
          <a:xfrm>
            <a:off x="1494971" y="1052967"/>
            <a:ext cx="5661479" cy="68874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Problemstelle „Kalk“</a:t>
            </a:r>
          </a:p>
        </p:txBody>
      </p:sp>
      <p:sp>
        <p:nvSpPr>
          <p:cNvPr id="12" name="Textfeld 11"/>
          <p:cNvSpPr txBox="1"/>
          <p:nvPr/>
        </p:nvSpPr>
        <p:spPr>
          <a:xfrm>
            <a:off x="2119086" y="2245694"/>
            <a:ext cx="5312227" cy="2862322"/>
          </a:xfrm>
          <a:prstGeom prst="rect">
            <a:avLst/>
          </a:prstGeom>
          <a:noFill/>
        </p:spPr>
        <p:txBody>
          <a:bodyPr wrap="square" rtlCol="0">
            <a:spAutoFit/>
          </a:bodyPr>
          <a:lstStyle/>
          <a:p>
            <a:pPr marL="342900" indent="-342900">
              <a:buFont typeface="+mj-lt"/>
              <a:buAutoNum type="arabicPeriod"/>
            </a:pPr>
            <a:r>
              <a:rPr lang="de-DE" dirty="0"/>
              <a:t>Bei der Warmwassererzeugung sollte die Temperatur vorzugsweise immer unter 60°C liegen.</a:t>
            </a:r>
            <a:br>
              <a:rPr lang="de-DE" dirty="0"/>
            </a:br>
            <a:endParaRPr lang="de-DE" dirty="0"/>
          </a:p>
          <a:p>
            <a:pPr marL="342900" indent="-342900">
              <a:buFont typeface="+mj-lt"/>
              <a:buAutoNum type="arabicPeriod"/>
            </a:pPr>
            <a:r>
              <a:rPr lang="de-DE" dirty="0"/>
              <a:t>Bei ca. 82°C werden bereits ca. 80% des Kalks (Calciumhydrogencarbonat) abgeschieden.</a:t>
            </a:r>
            <a:br>
              <a:rPr lang="de-DE" dirty="0"/>
            </a:br>
            <a:endParaRPr lang="de-DE" dirty="0"/>
          </a:p>
          <a:p>
            <a:pPr marL="342900" indent="-342900">
              <a:buFont typeface="+mj-lt"/>
              <a:buAutoNum type="arabicPeriod"/>
            </a:pPr>
            <a:r>
              <a:rPr lang="de-DE" dirty="0"/>
              <a:t>Bei Temperaturen im Bereich von 100°C erfolgt bei langer Verweildauer des Brauchwassers eine vollständige Kalkabscheidung.</a:t>
            </a:r>
          </a:p>
        </p:txBody>
      </p:sp>
    </p:spTree>
    <p:extLst>
      <p:ext uri="{BB962C8B-B14F-4D97-AF65-F5344CB8AC3E}">
        <p14:creationId xmlns:p14="http://schemas.microsoft.com/office/powerpoint/2010/main" val="351709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9141" y="973665"/>
            <a:ext cx="7242629" cy="566738"/>
          </a:xfrm>
        </p:spPr>
        <p:txBody>
          <a:bodyPr>
            <a:noAutofit/>
          </a:bodyPr>
          <a:lstStyle/>
          <a:p>
            <a:r>
              <a:rPr lang="de-DE" sz="4800" dirty="0"/>
              <a:t>Alternative zur Solarthermie</a:t>
            </a:r>
          </a:p>
        </p:txBody>
      </p:sp>
      <p:sp>
        <p:nvSpPr>
          <p:cNvPr id="4" name="Textplatzhalter 3"/>
          <p:cNvSpPr>
            <a:spLocks noGrp="1"/>
          </p:cNvSpPr>
          <p:nvPr>
            <p:ph type="body" sz="half" idx="2"/>
          </p:nvPr>
        </p:nvSpPr>
        <p:spPr>
          <a:xfrm>
            <a:off x="1629454" y="2002971"/>
            <a:ext cx="10018711" cy="3976915"/>
          </a:xfrm>
        </p:spPr>
        <p:txBody>
          <a:bodyPr>
            <a:noAutofit/>
          </a:bodyPr>
          <a:lstStyle/>
          <a:p>
            <a:r>
              <a:rPr lang="de-DE" sz="1800" b="1" dirty="0"/>
              <a:t>Zur Erzeugung von Warmwasser gibt es eine wirkungsvollere Lösung durch Einbindung der </a:t>
            </a:r>
            <a:r>
              <a:rPr lang="de-DE" sz="1800" b="1" dirty="0" smtClean="0"/>
              <a:t>Photovoltaikanlage, Heizen mit PV-Strom.</a:t>
            </a:r>
            <a:endParaRPr lang="de-DE" sz="1800" b="1" dirty="0"/>
          </a:p>
          <a:p>
            <a:pPr marL="342900" indent="-342900" algn="l">
              <a:buFont typeface="+mj-lt"/>
              <a:buAutoNum type="arabicPeriod"/>
            </a:pPr>
            <a:r>
              <a:rPr lang="de-DE" sz="1800" dirty="0"/>
              <a:t>Einbau von Stabheizkörper in den Wasserspeicher. (In der Regel </a:t>
            </a:r>
            <a:r>
              <a:rPr lang="de-DE" sz="1800" dirty="0" smtClean="0"/>
              <a:t>haben                                die </a:t>
            </a:r>
            <a:r>
              <a:rPr lang="de-DE" sz="1800" dirty="0"/>
              <a:t>Wasserspeicher bereits eingeschweißte 1 ½“ oder 2“ Gewindemuffen).</a:t>
            </a:r>
          </a:p>
          <a:p>
            <a:pPr marL="357188" indent="-357188" algn="l" defTabSz="385763">
              <a:buFont typeface="+mj-lt"/>
              <a:buAutoNum type="arabicPeriod"/>
            </a:pPr>
            <a:r>
              <a:rPr lang="de-DE" sz="1800" dirty="0"/>
              <a:t>Regelung bzw. Einstellung der gewünschten Warmwassertemperatur über  </a:t>
            </a:r>
            <a:r>
              <a:rPr lang="de-DE" sz="1800" dirty="0" smtClean="0"/>
              <a:t>                      einen </a:t>
            </a:r>
            <a:r>
              <a:rPr lang="de-DE" sz="1800" dirty="0"/>
              <a:t>Thermostat. Bei Begrenzung der Temperatur auf &lt;60°C ist die </a:t>
            </a:r>
            <a:r>
              <a:rPr lang="de-DE" sz="1800" dirty="0" smtClean="0"/>
              <a:t>                        Kalkbildung </a:t>
            </a:r>
            <a:r>
              <a:rPr lang="de-DE" sz="1800" dirty="0"/>
              <a:t>auf ein Minimum begrenzt.</a:t>
            </a:r>
          </a:p>
          <a:p>
            <a:pPr marL="342900" indent="-342900" algn="l">
              <a:buFont typeface="+mj-lt"/>
              <a:buAutoNum type="arabicPeriod"/>
            </a:pPr>
            <a:r>
              <a:rPr lang="de-DE" sz="1800" dirty="0"/>
              <a:t>An sonnenarmen Tagen (wenn keine Photovoltaik arbeitet) kann die Aufheizung über Netzstrom erfolgen. (Notbetrieb)</a:t>
            </a:r>
          </a:p>
          <a:p>
            <a:pPr marL="342900" indent="-342900" algn="l">
              <a:buFont typeface="+mj-lt"/>
              <a:buAutoNum type="arabicPeriod"/>
            </a:pPr>
            <a:r>
              <a:rPr lang="de-DE" sz="1800" dirty="0"/>
              <a:t>Die Photovoltaikanlage zur Aufheizung von Warmwasser zu verwenden, wird für alle Anlagenbesitzer nach Auslaufen der Forderung nach 20 Jahren interessant (Eigenstromnutzung).</a:t>
            </a:r>
          </a:p>
          <a:p>
            <a:pPr marL="342900" indent="-342900" algn="l">
              <a:buFont typeface="+mj-lt"/>
              <a:buAutoNum type="arabicPeriod"/>
            </a:pPr>
            <a:endParaRPr lang="de-DE" sz="1800" dirty="0"/>
          </a:p>
        </p:txBody>
      </p:sp>
      <p:sp>
        <p:nvSpPr>
          <p:cNvPr id="5" name="Fußzeilenplatzhalter 4"/>
          <p:cNvSpPr>
            <a:spLocks noGrp="1"/>
          </p:cNvSpPr>
          <p:nvPr>
            <p:ph type="ftr" sz="quarter" idx="11"/>
          </p:nvPr>
        </p:nvSpPr>
        <p:spPr/>
        <p:txBody>
          <a:bodyPr/>
          <a:lstStyle/>
          <a:p>
            <a:r>
              <a:rPr lang="de-DE"/>
              <a:t>REFI e.V. Arbeitskreis Elektromobilität &amp; Speicher</a:t>
            </a:r>
            <a:endParaRPr lang="de-DE" dirty="0"/>
          </a:p>
        </p:txBody>
      </p:sp>
      <p:pic>
        <p:nvPicPr>
          <p:cNvPr id="6" name="Grafik 5"/>
          <p:cNvPicPr>
            <a:picLocks noChangeAspect="1"/>
          </p:cNvPicPr>
          <p:nvPr/>
        </p:nvPicPr>
        <p:blipFill>
          <a:blip r:embed="rId2"/>
          <a:stretch>
            <a:fillRect/>
          </a:stretch>
        </p:blipFill>
        <p:spPr>
          <a:xfrm>
            <a:off x="9737919" y="2429467"/>
            <a:ext cx="2257186" cy="1561961"/>
          </a:xfrm>
          <a:prstGeom prst="rect">
            <a:avLst/>
          </a:prstGeom>
        </p:spPr>
      </p:pic>
    </p:spTree>
    <p:extLst>
      <p:ext uri="{BB962C8B-B14F-4D97-AF65-F5344CB8AC3E}">
        <p14:creationId xmlns:p14="http://schemas.microsoft.com/office/powerpoint/2010/main" val="288451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60320" y="2286000"/>
            <a:ext cx="8329524" cy="3046988"/>
          </a:xfrm>
          <a:prstGeom prst="rect">
            <a:avLst/>
          </a:prstGeom>
          <a:noFill/>
        </p:spPr>
        <p:txBody>
          <a:bodyPr wrap="none" rtlCol="0">
            <a:spAutoFit/>
          </a:bodyPr>
          <a:lstStyle/>
          <a:p>
            <a:r>
              <a:rPr lang="de-DE" sz="3200" dirty="0">
                <a:latin typeface="Bahnschrift" panose="020B0502040204020203" pitchFamily="34" charset="0"/>
              </a:rPr>
              <a:t>Danke für die Aufmerksamkeit!</a:t>
            </a:r>
          </a:p>
          <a:p>
            <a:endParaRPr lang="de-DE" sz="3200" dirty="0">
              <a:latin typeface="Bahnschrift" panose="020B0502040204020203" pitchFamily="34" charset="0"/>
            </a:endParaRPr>
          </a:p>
          <a:p>
            <a:r>
              <a:rPr lang="de-DE" sz="3200" dirty="0">
                <a:latin typeface="Bahnschrift" panose="020B0502040204020203" pitchFamily="34" charset="0"/>
              </a:rPr>
              <a:t>Die Präsentation und weitere Informationen </a:t>
            </a:r>
          </a:p>
          <a:p>
            <a:r>
              <a:rPr lang="de-DE" sz="3200" dirty="0">
                <a:latin typeface="Bahnschrift" panose="020B0502040204020203" pitchFamily="34" charset="0"/>
              </a:rPr>
              <a:t>finden Sie auf der Homepage von REFI</a:t>
            </a:r>
          </a:p>
          <a:p>
            <a:endParaRPr lang="de-DE" sz="3200" dirty="0">
              <a:latin typeface="Bahnschrift" panose="020B0502040204020203" pitchFamily="34" charset="0"/>
            </a:endParaRPr>
          </a:p>
          <a:p>
            <a:r>
              <a:rPr lang="de-DE" sz="3200" dirty="0">
                <a:latin typeface="Bahnschrift" panose="020B0502040204020203" pitchFamily="34" charset="0"/>
              </a:rPr>
              <a:t>http://www.energieforum-isny.de/</a:t>
            </a:r>
          </a:p>
        </p:txBody>
      </p:sp>
      <p:sp>
        <p:nvSpPr>
          <p:cNvPr id="3" name="Fußzeilenplatzhalter 2"/>
          <p:cNvSpPr>
            <a:spLocks noGrp="1"/>
          </p:cNvSpPr>
          <p:nvPr>
            <p:ph type="ftr" sz="quarter" idx="11"/>
          </p:nvPr>
        </p:nvSpPr>
        <p:spPr/>
        <p:txBody>
          <a:bodyPr/>
          <a:lstStyle/>
          <a:p>
            <a:r>
              <a:rPr lang="de-DE"/>
              <a:t>REFI e.V. Arbeitskreis Elektromobilität &amp; Speicher</a:t>
            </a:r>
            <a:endParaRPr lang="de-DE" dirty="0"/>
          </a:p>
        </p:txBody>
      </p:sp>
    </p:spTree>
    <p:extLst>
      <p:ext uri="{BB962C8B-B14F-4D97-AF65-F5344CB8AC3E}">
        <p14:creationId xmlns:p14="http://schemas.microsoft.com/office/powerpoint/2010/main" val="60677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61006" y="765275"/>
            <a:ext cx="7058765" cy="5780668"/>
          </a:xfrm>
          <a:prstGeom prst="rect">
            <a:avLst/>
          </a:prstGeom>
          <a:noFill/>
        </p:spPr>
        <p:txBody>
          <a:bodyPr wrap="square" rtlCol="0">
            <a:spAutoFit/>
          </a:bodyPr>
          <a:lstStyle/>
          <a:p>
            <a:pPr marL="342900" indent="-342900">
              <a:lnSpc>
                <a:spcPct val="150000"/>
              </a:lnSpc>
              <a:buAutoNum type="arabicPeriod"/>
            </a:pPr>
            <a:endParaRPr lang="de-DE" sz="2400" dirty="0">
              <a:latin typeface="Bahnschrift" panose="020B0502040204020203"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1" y="2576739"/>
            <a:ext cx="2798844"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a:xfrm>
            <a:off x="2555722" y="5882141"/>
            <a:ext cx="7084177" cy="365125"/>
          </a:xfrm>
        </p:spPr>
        <p:txBody>
          <a:bodyPr/>
          <a:lstStyle/>
          <a:p>
            <a:r>
              <a:rPr lang="de-DE" dirty="0"/>
              <a:t>REFI e.V. Arbeitskreis Elektromobilität &amp; Speicher</a:t>
            </a:r>
          </a:p>
        </p:txBody>
      </p:sp>
      <p:sp>
        <p:nvSpPr>
          <p:cNvPr id="6" name="Titel 1"/>
          <p:cNvSpPr txBox="1">
            <a:spLocks/>
          </p:cNvSpPr>
          <p:nvPr/>
        </p:nvSpPr>
        <p:spPr>
          <a:xfrm>
            <a:off x="1901371" y="1234926"/>
            <a:ext cx="9601652" cy="739017"/>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Kollektor-Ausführungen</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543" y="2576740"/>
            <a:ext cx="307544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5660570" y="2093257"/>
            <a:ext cx="6114075" cy="369332"/>
          </a:xfrm>
          <a:prstGeom prst="rect">
            <a:avLst/>
          </a:prstGeom>
          <a:noFill/>
        </p:spPr>
        <p:txBody>
          <a:bodyPr wrap="square" rtlCol="0">
            <a:spAutoFit/>
          </a:bodyPr>
          <a:lstStyle/>
          <a:p>
            <a:r>
              <a:rPr lang="de-DE" dirty="0"/>
              <a:t>          Röhrenkollektor	            Flachkollektor</a:t>
            </a:r>
          </a:p>
        </p:txBody>
      </p:sp>
    </p:spTree>
    <p:extLst>
      <p:ext uri="{BB962C8B-B14F-4D97-AF65-F5344CB8AC3E}">
        <p14:creationId xmlns:p14="http://schemas.microsoft.com/office/powerpoint/2010/main" val="90280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REFI e.V. Arbeitskreis Elektromobilität &amp; Speicher</a:t>
            </a:r>
            <a:endParaRPr lang="de-DE" dirty="0"/>
          </a:p>
        </p:txBody>
      </p:sp>
      <p:sp>
        <p:nvSpPr>
          <p:cNvPr id="3" name="Titel 1"/>
          <p:cNvSpPr txBox="1">
            <a:spLocks/>
          </p:cNvSpPr>
          <p:nvPr/>
        </p:nvSpPr>
        <p:spPr>
          <a:xfrm>
            <a:off x="2264229" y="667656"/>
            <a:ext cx="5950858" cy="749981"/>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Solarthermie</a:t>
            </a:r>
          </a:p>
        </p:txBody>
      </p:sp>
      <p:sp>
        <p:nvSpPr>
          <p:cNvPr id="4" name="Inhaltsplatzhalter 2"/>
          <p:cNvSpPr txBox="1">
            <a:spLocks/>
          </p:cNvSpPr>
          <p:nvPr/>
        </p:nvSpPr>
        <p:spPr>
          <a:xfrm>
            <a:off x="1857830" y="1857829"/>
            <a:ext cx="9637484" cy="4063999"/>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de-DE" sz="7200" b="1" dirty="0"/>
              <a:t>Vorteile der Solarthermie </a:t>
            </a:r>
          </a:p>
          <a:p>
            <a:r>
              <a:rPr lang="de-DE" sz="7200" b="1" dirty="0"/>
              <a:t>Langlebige Technik</a:t>
            </a:r>
            <a:r>
              <a:rPr lang="de-DE" sz="7200" dirty="0"/>
              <a:t/>
            </a:r>
            <a:br>
              <a:rPr lang="de-DE" sz="7200" dirty="0"/>
            </a:br>
            <a:r>
              <a:rPr lang="de-DE" sz="7200" dirty="0"/>
              <a:t>Solarthermie ist technisch ausgereift. Die installierten Anlagen sind im Prinzip langlebig, jedoch ist die </a:t>
            </a:r>
            <a:r>
              <a:rPr lang="de-DE" sz="7200" b="1" dirty="0"/>
              <a:t>Kalkausfällung problematisch und kann zu verstopften Warmwasserleitungen führen</a:t>
            </a:r>
            <a:r>
              <a:rPr lang="de-DE" sz="7200" dirty="0"/>
              <a:t>. </a:t>
            </a:r>
            <a:br>
              <a:rPr lang="de-DE" sz="7200" dirty="0"/>
            </a:br>
            <a:r>
              <a:rPr lang="de-DE" sz="7200" dirty="0"/>
              <a:t>Verglichen mit der </a:t>
            </a:r>
            <a:r>
              <a:rPr lang="de-DE" sz="7200" dirty="0">
                <a:hlinkClick r:id="rId2"/>
              </a:rPr>
              <a:t>Photovoltaik</a:t>
            </a:r>
            <a:r>
              <a:rPr lang="de-DE" sz="7200" dirty="0"/>
              <a:t> haben die Solarkollektoren  auch einen höheren Wirkungsgrad – das heißt: sie nutzen die Sonnenstrahlen effizienter. </a:t>
            </a:r>
          </a:p>
          <a:p>
            <a:r>
              <a:rPr lang="de-DE" sz="7200" b="1" dirty="0"/>
              <a:t>Im Sommer ist in der Regel keine andere Wärmequelle erforderlich </a:t>
            </a:r>
            <a:br>
              <a:rPr lang="de-DE" sz="7200" b="1" dirty="0"/>
            </a:br>
            <a:r>
              <a:rPr lang="de-DE" sz="7200" dirty="0"/>
              <a:t>Etwa von Mai bis September können die Solarkollektoren auch in unseren Breitengraden so viel Wärme ernten, dass die konventionelle Heizung häufig ausgeschaltet bleiben kann.  </a:t>
            </a:r>
          </a:p>
          <a:p>
            <a:r>
              <a:rPr lang="de-DE" sz="7200" b="1" dirty="0"/>
              <a:t>Einsparung auch im Winter</a:t>
            </a:r>
            <a:r>
              <a:rPr lang="de-DE" sz="7200" dirty="0"/>
              <a:t/>
            </a:r>
            <a:br>
              <a:rPr lang="de-DE" sz="7200" dirty="0"/>
            </a:br>
            <a:r>
              <a:rPr lang="de-DE" sz="7200" dirty="0"/>
              <a:t>In der kalten Jahreszeit steht die Solaranlage nicht still. Bei sehr viel geringerer Strahlung sorgt sie an schneefreien Tagen dafür, dass man bis zu 20 Prozent der Kosten für Heizung und Warmwasser einsparen kann.</a:t>
            </a:r>
            <a:br>
              <a:rPr lang="de-DE" sz="7200" dirty="0"/>
            </a:br>
            <a:endParaRPr lang="de-DE" sz="72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9535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12"/>
          <p:cNvSpPr>
            <a:spLocks noGrp="1"/>
          </p:cNvSpPr>
          <p:nvPr>
            <p:ph type="ftr" sz="quarter" idx="11"/>
          </p:nvPr>
        </p:nvSpPr>
        <p:spPr/>
        <p:txBody>
          <a:bodyPr/>
          <a:lstStyle/>
          <a:p>
            <a:r>
              <a:rPr lang="de-DE" dirty="0"/>
              <a:t>REFI e.V. Arbeitskreis Elektromobilität &amp; Speicher</a:t>
            </a:r>
          </a:p>
        </p:txBody>
      </p:sp>
      <p:sp>
        <p:nvSpPr>
          <p:cNvPr id="14" name="Inhaltsplatzhalter 2"/>
          <p:cNvSpPr>
            <a:spLocks noGrp="1"/>
          </p:cNvSpPr>
          <p:nvPr>
            <p:ph idx="1"/>
          </p:nvPr>
        </p:nvSpPr>
        <p:spPr>
          <a:xfrm>
            <a:off x="2852057" y="1440543"/>
            <a:ext cx="8229600" cy="4510314"/>
          </a:xfrm>
        </p:spPr>
        <p:txBody>
          <a:bodyPr>
            <a:normAutofit fontScale="77500" lnSpcReduction="20000"/>
          </a:bodyPr>
          <a:lstStyle/>
          <a:p>
            <a:pPr marL="0" indent="0">
              <a:buNone/>
            </a:pPr>
            <a:r>
              <a:rPr lang="de-DE" b="1" dirty="0"/>
              <a:t>Nachteile der Solarthermie</a:t>
            </a:r>
            <a:endParaRPr lang="de-DE" dirty="0"/>
          </a:p>
          <a:p>
            <a:r>
              <a:rPr lang="de-DE" dirty="0"/>
              <a:t>Viel Wärme im Sommer, wenig im Winter.</a:t>
            </a:r>
          </a:p>
          <a:p>
            <a:r>
              <a:rPr lang="de-DE" dirty="0"/>
              <a:t>Ein Nachteil der Solarthermie ist ihre Abhängigkeit von der    Sonneneinstrahlung. Wenn sie am dringendsten gebraucht wird – in der dunklen Jahreszeit – liefert sie am wenigsten Wärme. Man kommt also mindestens von Oktober bis April nicht ohne andere Energiequelle aus.</a:t>
            </a:r>
          </a:p>
          <a:p>
            <a:r>
              <a:rPr lang="de-DE" dirty="0"/>
              <a:t>Bei der Erwärmung von Brauchwasser in Röhrenwärmetauschern</a:t>
            </a:r>
            <a:br>
              <a:rPr lang="de-DE" dirty="0"/>
            </a:br>
            <a:r>
              <a:rPr lang="de-DE" dirty="0"/>
              <a:t>fällt der Kalk während der Nichtentnahme annähernd zu 100% aus</a:t>
            </a:r>
            <a:br>
              <a:rPr lang="de-DE" dirty="0"/>
            </a:br>
            <a:r>
              <a:rPr lang="de-DE" dirty="0"/>
              <a:t>und kann bei nicht erfolgten Wartungen zum kompletten Ausfall der Warmwasserversorgung führen.</a:t>
            </a:r>
          </a:p>
          <a:p>
            <a:r>
              <a:rPr lang="de-DE" dirty="0"/>
              <a:t>Hohe Anfangsinvestition.</a:t>
            </a:r>
          </a:p>
          <a:p>
            <a:r>
              <a:rPr lang="de-DE" dirty="0"/>
              <a:t>Zwar amortisiert sich eine Anlage im Laufe der Zeit, aber man braucht einen langen Atem. Trotz öffentlicher Förderprogramme bleibt die Anschaffung eine Investition im vierstelligen Bereich.</a:t>
            </a:r>
          </a:p>
          <a:p>
            <a:endParaRPr lang="de-DE" dirty="0"/>
          </a:p>
        </p:txBody>
      </p:sp>
      <p:sp>
        <p:nvSpPr>
          <p:cNvPr id="15" name="Titel 1"/>
          <p:cNvSpPr>
            <a:spLocks noGrp="1"/>
          </p:cNvSpPr>
          <p:nvPr>
            <p:ph type="title"/>
          </p:nvPr>
        </p:nvSpPr>
        <p:spPr>
          <a:xfrm>
            <a:off x="2975429" y="274638"/>
            <a:ext cx="4847772" cy="1143000"/>
          </a:xfrm>
        </p:spPr>
        <p:txBody>
          <a:bodyPr/>
          <a:lstStyle/>
          <a:p>
            <a:r>
              <a:rPr lang="de-DE" dirty="0"/>
              <a:t>Solarthermie</a:t>
            </a:r>
          </a:p>
        </p:txBody>
      </p:sp>
    </p:spTree>
    <p:extLst>
      <p:ext uri="{BB962C8B-B14F-4D97-AF65-F5344CB8AC3E}">
        <p14:creationId xmlns:p14="http://schemas.microsoft.com/office/powerpoint/2010/main" val="318213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REFI e.V. Arbeitskreis Elektromobilität &amp; Speicher</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2402342"/>
            <a:ext cx="41148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870200" y="1330214"/>
            <a:ext cx="8229600" cy="700086"/>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Speicher für Heizung u. Warmwasser</a:t>
            </a:r>
          </a:p>
        </p:txBody>
      </p:sp>
      <p:sp>
        <p:nvSpPr>
          <p:cNvPr id="11" name="Textfeld 10"/>
          <p:cNvSpPr txBox="1"/>
          <p:nvPr/>
        </p:nvSpPr>
        <p:spPr>
          <a:xfrm>
            <a:off x="1405339" y="2437388"/>
            <a:ext cx="5579661" cy="3416320"/>
          </a:xfrm>
          <a:prstGeom prst="rect">
            <a:avLst/>
          </a:prstGeom>
          <a:noFill/>
        </p:spPr>
        <p:txBody>
          <a:bodyPr wrap="square" rtlCol="0">
            <a:spAutoFit/>
          </a:bodyPr>
          <a:lstStyle/>
          <a:p>
            <a:pPr marL="342900" indent="-342900">
              <a:buFont typeface="+mj-lt"/>
              <a:buAutoNum type="arabicPeriod"/>
            </a:pPr>
            <a:r>
              <a:rPr lang="de-DE" dirty="0"/>
              <a:t>Warmwasserentnahme aus dem Speicherinhalt </a:t>
            </a:r>
            <a:r>
              <a:rPr lang="de-DE" b="1" dirty="0">
                <a:solidFill>
                  <a:srgbClr val="FF0000"/>
                </a:solidFill>
              </a:rPr>
              <a:t>Nachteil:</a:t>
            </a:r>
            <a:r>
              <a:rPr lang="de-DE" dirty="0"/>
              <a:t> Lange Verweilzeit des Brauchwassers (Legionellen-Gefahr).</a:t>
            </a:r>
          </a:p>
          <a:p>
            <a:pPr marL="342900" indent="-342900">
              <a:buFont typeface="+mj-lt"/>
              <a:buAutoNum type="arabicPeriod"/>
            </a:pPr>
            <a:r>
              <a:rPr lang="de-DE" dirty="0"/>
              <a:t>Wärmeübertragung für den Heizkreislauf erfolgt über obenliegenden Rohrwärmetauscher.</a:t>
            </a:r>
          </a:p>
          <a:p>
            <a:pPr marL="342900" indent="-342900">
              <a:buFont typeface="+mj-lt"/>
              <a:buAutoNum type="arabicPeriod"/>
            </a:pPr>
            <a:r>
              <a:rPr lang="de-DE" dirty="0"/>
              <a:t>Wärmeübertragung des </a:t>
            </a:r>
            <a:r>
              <a:rPr lang="de-DE" dirty="0" err="1"/>
              <a:t>Solarthermiekreislaufes</a:t>
            </a:r>
            <a:r>
              <a:rPr lang="de-DE" dirty="0"/>
              <a:t> erfolgt über untenliegenden Rohrwärmetauscher.</a:t>
            </a:r>
          </a:p>
          <a:p>
            <a:pPr marL="342900" indent="-342900">
              <a:buFont typeface="+mj-lt"/>
              <a:buAutoNum type="arabicPeriod"/>
            </a:pPr>
            <a:r>
              <a:rPr lang="de-DE" dirty="0"/>
              <a:t>Kalkausfällung erfolgt an den Außenflächen der Rohrwärmetauscher sowie an der Innenwand des Wärmespeichers.</a:t>
            </a:r>
            <a:br>
              <a:rPr lang="de-DE" dirty="0"/>
            </a:br>
            <a:r>
              <a:rPr lang="de-DE" dirty="0"/>
              <a:t>Loser Kalk fällt auf den Innenboden und ist damit unkritisch.</a:t>
            </a:r>
          </a:p>
        </p:txBody>
      </p:sp>
    </p:spTree>
    <p:extLst>
      <p:ext uri="{BB962C8B-B14F-4D97-AF65-F5344CB8AC3E}">
        <p14:creationId xmlns:p14="http://schemas.microsoft.com/office/powerpoint/2010/main" val="217847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flipH="1" flipV="1">
            <a:off x="2162630" y="1803975"/>
            <a:ext cx="990474" cy="634425"/>
          </a:xfrm>
          <a:prstGeom prst="rect">
            <a:avLst/>
          </a:prstGeom>
          <a:noFill/>
        </p:spPr>
        <p:txBody>
          <a:bodyPr wrap="square" rtlCol="0">
            <a:spAutoFit/>
          </a:bodyPr>
          <a:lstStyle/>
          <a:p>
            <a:endParaRPr lang="de-DE" sz="3200" dirty="0">
              <a:latin typeface="Bahnschrift" panose="020B0502040204020203" pitchFamily="34" charset="0"/>
            </a:endParaRPr>
          </a:p>
        </p:txBody>
      </p:sp>
      <p:sp>
        <p:nvSpPr>
          <p:cNvPr id="4" name="Fußzeilenplatzhalter 3"/>
          <p:cNvSpPr>
            <a:spLocks noGrp="1"/>
          </p:cNvSpPr>
          <p:nvPr>
            <p:ph type="ftr" sz="quarter" idx="11"/>
          </p:nvPr>
        </p:nvSpPr>
        <p:spPr/>
        <p:txBody>
          <a:bodyPr/>
          <a:lstStyle/>
          <a:p>
            <a:r>
              <a:rPr lang="de-DE"/>
              <a:t>REFI e.V. Arbeitskreis Elektromobilität &amp; Speicher</a:t>
            </a:r>
            <a:endParaRPr lang="de-D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078" y="2139558"/>
            <a:ext cx="395128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2657867" y="1025192"/>
            <a:ext cx="8229600" cy="783379"/>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Speicher für Heizung u. Warmwasser</a:t>
            </a:r>
          </a:p>
        </p:txBody>
      </p:sp>
      <p:sp>
        <p:nvSpPr>
          <p:cNvPr id="7" name="Textfeld 6"/>
          <p:cNvSpPr txBox="1"/>
          <p:nvPr/>
        </p:nvSpPr>
        <p:spPr>
          <a:xfrm>
            <a:off x="7690077" y="1751855"/>
            <a:ext cx="4269693" cy="369332"/>
          </a:xfrm>
          <a:prstGeom prst="rect">
            <a:avLst/>
          </a:prstGeom>
          <a:noFill/>
        </p:spPr>
        <p:txBody>
          <a:bodyPr wrap="square" rtlCol="0">
            <a:spAutoFit/>
          </a:bodyPr>
          <a:lstStyle/>
          <a:p>
            <a:r>
              <a:rPr lang="de-DE" dirty="0"/>
              <a:t>Schichtspeicherprinzip</a:t>
            </a:r>
            <a:endParaRPr lang="de-DE" sz="1200" dirty="0"/>
          </a:p>
        </p:txBody>
      </p:sp>
      <p:sp>
        <p:nvSpPr>
          <p:cNvPr id="8" name="Textfeld 7"/>
          <p:cNvSpPr txBox="1"/>
          <p:nvPr/>
        </p:nvSpPr>
        <p:spPr>
          <a:xfrm>
            <a:off x="1370186" y="1812775"/>
            <a:ext cx="6319891" cy="4124206"/>
          </a:xfrm>
          <a:prstGeom prst="rect">
            <a:avLst/>
          </a:prstGeom>
          <a:noFill/>
        </p:spPr>
        <p:txBody>
          <a:bodyPr wrap="square" rtlCol="0">
            <a:spAutoFit/>
          </a:bodyPr>
          <a:lstStyle/>
          <a:p>
            <a:pPr marL="342900" indent="-342900">
              <a:buFont typeface="+mj-lt"/>
              <a:buAutoNum type="arabicPeriod"/>
            </a:pPr>
            <a:r>
              <a:rPr lang="de-DE" dirty="0"/>
              <a:t>Wärmeeintrag des </a:t>
            </a:r>
            <a:r>
              <a:rPr lang="de-DE" dirty="0" err="1"/>
              <a:t>Solarthermiekreislaufes</a:t>
            </a:r>
            <a:r>
              <a:rPr lang="de-DE" dirty="0"/>
              <a:t> erfolgt in den Wasserinhalt des Wärmespeichers und dient zur Heiz- sowie Brauchwassererwärmung.</a:t>
            </a:r>
          </a:p>
          <a:p>
            <a:pPr marL="342900" indent="-342900">
              <a:buFont typeface="+mj-lt"/>
              <a:buAutoNum type="arabicPeriod"/>
            </a:pPr>
            <a:r>
              <a:rPr lang="de-DE" dirty="0"/>
              <a:t>Warmwasserentnahme erfolgt über den oberen Rohrwärmetauscher.</a:t>
            </a:r>
            <a:br>
              <a:rPr lang="de-DE" dirty="0"/>
            </a:br>
            <a:r>
              <a:rPr lang="de-DE" b="1" dirty="0">
                <a:solidFill>
                  <a:srgbClr val="FF0000"/>
                </a:solidFill>
              </a:rPr>
              <a:t>Vorteil:</a:t>
            </a:r>
            <a:r>
              <a:rPr lang="de-DE" dirty="0"/>
              <a:t> Kurze Verweilzeit des Brauchwassers bei </a:t>
            </a:r>
            <a:r>
              <a:rPr lang="de-DE" sz="1400" dirty="0"/>
              <a:t>Wasserentnahme (Durchlauferhitzer-Prinzip, dadurch geringe </a:t>
            </a:r>
            <a:br>
              <a:rPr lang="de-DE" sz="1400" dirty="0"/>
            </a:br>
            <a:r>
              <a:rPr lang="de-DE" sz="1400" dirty="0"/>
              <a:t>Legionellen-Gefahr).</a:t>
            </a:r>
            <a:br>
              <a:rPr lang="de-DE" sz="1400" dirty="0"/>
            </a:br>
            <a:r>
              <a:rPr lang="de-DE" b="1" dirty="0">
                <a:solidFill>
                  <a:srgbClr val="FF0000"/>
                </a:solidFill>
              </a:rPr>
              <a:t>Nachteil: </a:t>
            </a:r>
            <a:r>
              <a:rPr lang="de-DE" dirty="0"/>
              <a:t>Ohne Brauchwasserentnahme kann die Brauchwassertemperatur auf &gt;100°C ansteigen.</a:t>
            </a:r>
            <a:br>
              <a:rPr lang="de-DE" dirty="0"/>
            </a:br>
            <a:r>
              <a:rPr lang="de-DE" b="1" dirty="0">
                <a:solidFill>
                  <a:srgbClr val="FF0000"/>
                </a:solidFill>
              </a:rPr>
              <a:t>Kalk fällt dann annähernd 100%ig aus und bleibt im </a:t>
            </a:r>
            <a:r>
              <a:rPr lang="de-DE" b="1" dirty="0" err="1">
                <a:solidFill>
                  <a:srgbClr val="FF0000"/>
                </a:solidFill>
              </a:rPr>
              <a:t>Wärmetauscherrohr</a:t>
            </a:r>
            <a:r>
              <a:rPr lang="de-DE" b="1" dirty="0">
                <a:solidFill>
                  <a:srgbClr val="FF0000"/>
                </a:solidFill>
              </a:rPr>
              <a:t> liegen! Die Hersteller empfehlen jährliche  Wartung (aufwändige Entkalkung), ansonsten droht kompletter Verschluss des Rohrwärmetauschers.</a:t>
            </a:r>
            <a:endParaRPr lang="de-DE" dirty="0"/>
          </a:p>
        </p:txBody>
      </p:sp>
    </p:spTree>
    <p:extLst>
      <p:ext uri="{BB962C8B-B14F-4D97-AF65-F5344CB8AC3E}">
        <p14:creationId xmlns:p14="http://schemas.microsoft.com/office/powerpoint/2010/main" val="344422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916A901-108F-4A83-86B1-BDF5359148C8}"/>
              </a:ext>
            </a:extLst>
          </p:cNvPr>
          <p:cNvSpPr>
            <a:spLocks noGrp="1"/>
          </p:cNvSpPr>
          <p:nvPr>
            <p:ph type="title"/>
          </p:nvPr>
        </p:nvSpPr>
        <p:spPr>
          <a:xfrm>
            <a:off x="1484311" y="685800"/>
            <a:ext cx="9579929" cy="1054223"/>
          </a:xfrm>
        </p:spPr>
        <p:txBody>
          <a:bodyPr/>
          <a:lstStyle/>
          <a:p>
            <a:r>
              <a:rPr lang="de-DE" dirty="0"/>
              <a:t>Chemische Vorgänge</a:t>
            </a:r>
          </a:p>
        </p:txBody>
      </p:sp>
      <p:sp>
        <p:nvSpPr>
          <p:cNvPr id="4" name="Inhaltsplatzhalter 3">
            <a:extLst>
              <a:ext uri="{FF2B5EF4-FFF2-40B4-BE49-F238E27FC236}">
                <a16:creationId xmlns:a16="http://schemas.microsoft.com/office/drawing/2014/main" id="{3C595573-1F0D-4D6C-B55A-03CC1CD9CE56}"/>
              </a:ext>
            </a:extLst>
          </p:cNvPr>
          <p:cNvSpPr>
            <a:spLocks noGrp="1"/>
          </p:cNvSpPr>
          <p:nvPr>
            <p:ph idx="1"/>
          </p:nvPr>
        </p:nvSpPr>
        <p:spPr>
          <a:xfrm>
            <a:off x="1484310" y="1740022"/>
            <a:ext cx="10018713" cy="5046259"/>
          </a:xfrm>
        </p:spPr>
        <p:txBody>
          <a:bodyPr>
            <a:normAutofit fontScale="70000" lnSpcReduction="20000"/>
          </a:bodyPr>
          <a:lstStyle/>
          <a:p>
            <a:r>
              <a:rPr lang="de-DE" dirty="0"/>
              <a:t>Problem: im Wasser gelöste Ionen/Mineralien:</a:t>
            </a:r>
            <a:br>
              <a:rPr lang="de-DE" dirty="0"/>
            </a:br>
            <a:r>
              <a:rPr lang="de-DE" dirty="0"/>
              <a:t/>
            </a:r>
            <a:br>
              <a:rPr lang="de-DE" dirty="0"/>
            </a:br>
            <a:r>
              <a:rPr lang="de-DE" b="1" dirty="0"/>
              <a:t>Ca</a:t>
            </a:r>
            <a:r>
              <a:rPr lang="de-DE" b="1" baseline="30000" dirty="0"/>
              <a:t>2+ </a:t>
            </a:r>
            <a:r>
              <a:rPr lang="de-DE" b="1" dirty="0"/>
              <a:t>+ 2HCO</a:t>
            </a:r>
            <a:r>
              <a:rPr lang="de-DE" b="1" baseline="-25000" dirty="0"/>
              <a:t>3</a:t>
            </a:r>
            <a:r>
              <a:rPr lang="de-DE" b="1" baseline="30000" dirty="0"/>
              <a:t>-</a:t>
            </a:r>
            <a:r>
              <a:rPr lang="de-DE" b="1" dirty="0"/>
              <a:t>  ↔ CaCO</a:t>
            </a:r>
            <a:r>
              <a:rPr lang="de-DE" b="1" baseline="-25000" dirty="0"/>
              <a:t>3</a:t>
            </a:r>
            <a:r>
              <a:rPr lang="de-DE" b="1" dirty="0"/>
              <a:t> ↓ + CO</a:t>
            </a:r>
            <a:r>
              <a:rPr lang="de-DE" b="1" baseline="-25000" dirty="0"/>
              <a:t>2</a:t>
            </a:r>
            <a:r>
              <a:rPr lang="de-DE" b="1" dirty="0"/>
              <a:t>↑ +H</a:t>
            </a:r>
            <a:r>
              <a:rPr lang="de-DE" b="1" baseline="-25000" dirty="0"/>
              <a:t>2</a:t>
            </a:r>
            <a:r>
              <a:rPr lang="de-DE" b="1" dirty="0"/>
              <a:t>O</a:t>
            </a:r>
            <a:r>
              <a:rPr lang="de-DE" dirty="0"/>
              <a:t/>
            </a:r>
            <a:br>
              <a:rPr lang="de-DE" dirty="0"/>
            </a:br>
            <a:r>
              <a:rPr lang="de-DE" dirty="0"/>
              <a:t/>
            </a:r>
            <a:br>
              <a:rPr lang="de-DE" dirty="0"/>
            </a:br>
            <a:r>
              <a:rPr lang="de-DE" b="1" dirty="0"/>
              <a:t>CaCO</a:t>
            </a:r>
            <a:r>
              <a:rPr lang="de-DE" b="1" baseline="-25000" dirty="0"/>
              <a:t>3</a:t>
            </a:r>
            <a:r>
              <a:rPr lang="de-DE" b="1" dirty="0"/>
              <a:t> = </a:t>
            </a:r>
            <a:r>
              <a:rPr lang="de-DE" b="1" dirty="0" err="1"/>
              <a:t>Calziumkarbonat</a:t>
            </a:r>
            <a:r>
              <a:rPr lang="de-DE" dirty="0"/>
              <a:t>, auch „Kesselstein“ genannt, fällt aus und CO</a:t>
            </a:r>
            <a:r>
              <a:rPr lang="de-DE" baseline="-25000" dirty="0"/>
              <a:t>2</a:t>
            </a:r>
            <a:r>
              <a:rPr lang="de-DE" dirty="0"/>
              <a:t> gast aus. </a:t>
            </a:r>
          </a:p>
          <a:p>
            <a:r>
              <a:rPr lang="de-DE" dirty="0"/>
              <a:t>Die Menge der im Wasser gelösten Mineralien wird in „Grad deutscher Härte“ (°</a:t>
            </a:r>
            <a:r>
              <a:rPr lang="de-DE" dirty="0" err="1"/>
              <a:t>dH</a:t>
            </a:r>
            <a:r>
              <a:rPr lang="de-DE" dirty="0"/>
              <a:t>) angegeben.</a:t>
            </a:r>
            <a:br>
              <a:rPr lang="de-DE" dirty="0"/>
            </a:br>
            <a:r>
              <a:rPr lang="de-DE" dirty="0"/>
              <a:t/>
            </a:r>
            <a:br>
              <a:rPr lang="de-DE" dirty="0"/>
            </a:br>
            <a:r>
              <a:rPr lang="de-DE" dirty="0"/>
              <a:t>1mmol/l = 5,6 °</a:t>
            </a:r>
            <a:r>
              <a:rPr lang="de-DE" dirty="0" err="1"/>
              <a:t>dH</a:t>
            </a:r>
            <a:r>
              <a:rPr lang="de-DE" dirty="0"/>
              <a:t/>
            </a:r>
            <a:br>
              <a:rPr lang="de-DE" dirty="0"/>
            </a:br>
            <a:r>
              <a:rPr lang="de-DE" dirty="0"/>
              <a:t/>
            </a:r>
            <a:br>
              <a:rPr lang="de-DE" dirty="0"/>
            </a:br>
            <a:r>
              <a:rPr lang="de-DE" dirty="0"/>
              <a:t>1°dH = 0,178 mmol/l</a:t>
            </a:r>
          </a:p>
          <a:p>
            <a:r>
              <a:rPr lang="de-DE" dirty="0"/>
              <a:t>Die Kalkausfällung findet ab einer (länger anhaltenden) Wassertemperatur von &gt; </a:t>
            </a:r>
            <a:r>
              <a:rPr lang="de-DE" dirty="0" smtClean="0"/>
              <a:t>60°C </a:t>
            </a:r>
            <a:r>
              <a:rPr lang="de-DE" dirty="0"/>
              <a:t>statt: </a:t>
            </a:r>
            <a:br>
              <a:rPr lang="de-DE" dirty="0"/>
            </a:br>
            <a:r>
              <a:rPr lang="de-DE" dirty="0"/>
              <a:t>→ </a:t>
            </a:r>
            <a:r>
              <a:rPr lang="de-DE" dirty="0" err="1"/>
              <a:t>Boilertemperatur</a:t>
            </a:r>
            <a:r>
              <a:rPr lang="de-DE" dirty="0"/>
              <a:t> auf </a:t>
            </a:r>
            <a:r>
              <a:rPr lang="de-DE" dirty="0" err="1"/>
              <a:t>max</a:t>
            </a:r>
            <a:r>
              <a:rPr lang="de-DE" dirty="0"/>
              <a:t> </a:t>
            </a:r>
            <a:r>
              <a:rPr lang="de-DE" dirty="0" smtClean="0"/>
              <a:t>60° </a:t>
            </a:r>
            <a:r>
              <a:rPr lang="de-DE" dirty="0"/>
              <a:t>begrenzen</a:t>
            </a:r>
          </a:p>
          <a:p>
            <a:r>
              <a:rPr lang="de-DE" dirty="0" err="1"/>
              <a:t>Trinkwassser</a:t>
            </a:r>
            <a:r>
              <a:rPr lang="de-DE" dirty="0"/>
              <a:t> in Isny: 16-19,3 °</a:t>
            </a:r>
            <a:r>
              <a:rPr lang="de-DE" dirty="0" err="1"/>
              <a:t>dH</a:t>
            </a:r>
            <a:r>
              <a:rPr lang="de-DE" dirty="0"/>
              <a:t>= 2,848 – 3,435 mmol/l</a:t>
            </a:r>
          </a:p>
          <a:p>
            <a:r>
              <a:rPr lang="de-DE" dirty="0"/>
              <a:t>Ionentauscher ersetzen Ca</a:t>
            </a:r>
            <a:r>
              <a:rPr lang="de-DE" baseline="30000" dirty="0"/>
              <a:t>2+ </a:t>
            </a:r>
            <a:r>
              <a:rPr lang="de-DE" dirty="0"/>
              <a:t>durch Na</a:t>
            </a:r>
            <a:r>
              <a:rPr lang="de-DE" baseline="30000" dirty="0"/>
              <a:t>+</a:t>
            </a:r>
            <a:r>
              <a:rPr lang="de-DE" dirty="0"/>
              <a:t>. Na</a:t>
            </a:r>
            <a:r>
              <a:rPr lang="de-DE" baseline="30000" dirty="0"/>
              <a:t>+</a:t>
            </a:r>
            <a:r>
              <a:rPr lang="de-DE" dirty="0"/>
              <a:t> wirkt korrosiv.</a:t>
            </a:r>
          </a:p>
          <a:p>
            <a:r>
              <a:rPr lang="de-DE" dirty="0"/>
              <a:t>Phosphatzusatz hält Ca2+ in Lösung → keine Ausfällung.</a:t>
            </a:r>
            <a:br>
              <a:rPr lang="de-DE" dirty="0"/>
            </a:br>
            <a:r>
              <a:rPr lang="de-DE" dirty="0"/>
              <a:t/>
            </a:r>
            <a:br>
              <a:rPr lang="de-DE" dirty="0"/>
            </a:br>
            <a:endParaRPr lang="de-DE" dirty="0"/>
          </a:p>
          <a:p>
            <a:endParaRPr lang="de-DE" dirty="0"/>
          </a:p>
        </p:txBody>
      </p:sp>
      <p:sp>
        <p:nvSpPr>
          <p:cNvPr id="2" name="Fußzeilenplatzhalter 1">
            <a:extLst>
              <a:ext uri="{FF2B5EF4-FFF2-40B4-BE49-F238E27FC236}">
                <a16:creationId xmlns:a16="http://schemas.microsoft.com/office/drawing/2014/main" id="{3B646FE3-5846-41FF-9CEC-93D8EEE72D19}"/>
              </a:ext>
            </a:extLst>
          </p:cNvPr>
          <p:cNvSpPr>
            <a:spLocks noGrp="1"/>
          </p:cNvSpPr>
          <p:nvPr>
            <p:ph type="ftr" sz="quarter" idx="11"/>
          </p:nvPr>
        </p:nvSpPr>
        <p:spPr/>
        <p:txBody>
          <a:bodyPr/>
          <a:lstStyle/>
          <a:p>
            <a:r>
              <a:rPr lang="de-DE"/>
              <a:t>REFI e.V. Arbeitskreis Elektromobilität &amp; Speicher</a:t>
            </a:r>
            <a:endParaRPr lang="de-DE" dirty="0"/>
          </a:p>
        </p:txBody>
      </p:sp>
      <p:pic>
        <p:nvPicPr>
          <p:cNvPr id="5" name="Grafik 4">
            <a:extLst>
              <a:ext uri="{FF2B5EF4-FFF2-40B4-BE49-F238E27FC236}">
                <a16:creationId xmlns:a16="http://schemas.microsoft.com/office/drawing/2014/main" id="{F84170F7-3F2E-4944-B2CF-3CDEBBDC2B14}"/>
              </a:ext>
            </a:extLst>
          </p:cNvPr>
          <p:cNvPicPr>
            <a:picLocks noChangeAspect="1"/>
          </p:cNvPicPr>
          <p:nvPr/>
        </p:nvPicPr>
        <p:blipFill>
          <a:blip r:embed="rId2"/>
          <a:stretch>
            <a:fillRect/>
          </a:stretch>
        </p:blipFill>
        <p:spPr>
          <a:xfrm>
            <a:off x="8910918" y="4572000"/>
            <a:ext cx="3048000" cy="2286000"/>
          </a:xfrm>
          <a:prstGeom prst="rect">
            <a:avLst/>
          </a:prstGeom>
        </p:spPr>
      </p:pic>
    </p:spTree>
    <p:extLst>
      <p:ext uri="{BB962C8B-B14F-4D97-AF65-F5344CB8AC3E}">
        <p14:creationId xmlns:p14="http://schemas.microsoft.com/office/powerpoint/2010/main" val="33448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6D958-B961-49C8-B5A7-D855DC7F2815}"/>
              </a:ext>
            </a:extLst>
          </p:cNvPr>
          <p:cNvSpPr>
            <a:spLocks noGrp="1"/>
          </p:cNvSpPr>
          <p:nvPr>
            <p:ph type="title"/>
          </p:nvPr>
        </p:nvSpPr>
        <p:spPr/>
        <p:txBody>
          <a:bodyPr>
            <a:normAutofit fontScale="90000"/>
          </a:bodyPr>
          <a:lstStyle/>
          <a:p>
            <a:r>
              <a:rPr lang="de-DE" dirty="0"/>
              <a:t>Legionellen im Trinkwasser</a:t>
            </a:r>
            <a:br>
              <a:rPr lang="de-DE" dirty="0"/>
            </a:br>
            <a:r>
              <a:rPr lang="de-DE" dirty="0"/>
              <a:t>gramnegative Bakterien, aerob</a:t>
            </a:r>
            <a:br>
              <a:rPr lang="de-DE" dirty="0"/>
            </a:br>
            <a:r>
              <a:rPr lang="de-DE" dirty="0"/>
              <a:t>Ideale Wachstumsbedingungen: 25 – 45°C</a:t>
            </a:r>
          </a:p>
        </p:txBody>
      </p:sp>
      <p:sp>
        <p:nvSpPr>
          <p:cNvPr id="3" name="Inhaltsplatzhalter 2">
            <a:extLst>
              <a:ext uri="{FF2B5EF4-FFF2-40B4-BE49-F238E27FC236}">
                <a16:creationId xmlns:a16="http://schemas.microsoft.com/office/drawing/2014/main" id="{7AED47CB-54C4-4813-A124-250F9951B735}"/>
              </a:ext>
            </a:extLst>
          </p:cNvPr>
          <p:cNvSpPr>
            <a:spLocks noGrp="1"/>
          </p:cNvSpPr>
          <p:nvPr>
            <p:ph idx="1"/>
          </p:nvPr>
        </p:nvSpPr>
        <p:spPr>
          <a:xfrm>
            <a:off x="1484311" y="2629268"/>
            <a:ext cx="10018713" cy="3403979"/>
          </a:xfrm>
        </p:spPr>
        <p:txBody>
          <a:bodyPr>
            <a:normAutofit fontScale="70000" lnSpcReduction="20000"/>
          </a:bodyPr>
          <a:lstStyle/>
          <a:p>
            <a:r>
              <a:rPr lang="de-DE" dirty="0"/>
              <a:t>Kommen im Trinkwasser in geringer Menge vor  </a:t>
            </a:r>
            <a:br>
              <a:rPr lang="de-DE" dirty="0"/>
            </a:br>
            <a:r>
              <a:rPr lang="de-DE" dirty="0"/>
              <a:t>„technischer Maßnahmenwert“: 100 koloniebildende Einheiten/100 ml H</a:t>
            </a:r>
            <a:r>
              <a:rPr lang="de-DE" baseline="-25000" dirty="0"/>
              <a:t>2</a:t>
            </a:r>
            <a:r>
              <a:rPr lang="de-DE" dirty="0"/>
              <a:t>O</a:t>
            </a:r>
          </a:p>
          <a:p>
            <a:r>
              <a:rPr lang="de-DE" dirty="0"/>
              <a:t>Auslöser der Legionärskrankheit = </a:t>
            </a:r>
            <a:r>
              <a:rPr lang="de-DE" dirty="0" err="1"/>
              <a:t>Legionellose</a:t>
            </a:r>
            <a:r>
              <a:rPr lang="de-DE" dirty="0"/>
              <a:t> (Lungenentzündung) und des Pontiac-Fiebers (leichter grippaler Infekt)</a:t>
            </a:r>
          </a:p>
          <a:p>
            <a:r>
              <a:rPr lang="de-DE" b="1" dirty="0"/>
              <a:t>Übertragung durch Aerosolbildung (zerstäubtes Wasser)</a:t>
            </a:r>
            <a:r>
              <a:rPr lang="de-DE" dirty="0"/>
              <a:t> und Eindringen in die Atemwege</a:t>
            </a:r>
          </a:p>
          <a:p>
            <a:r>
              <a:rPr lang="de-DE" b="1" dirty="0" err="1"/>
              <a:t>Legionellenschutz</a:t>
            </a:r>
            <a:r>
              <a:rPr lang="de-DE" b="1" dirty="0"/>
              <a:t> durch Einhalten einer Mindestwassertemperatur von 60°C im Trinkwasserspeicher und 55°C im anschl. Leitungssystem</a:t>
            </a:r>
          </a:p>
          <a:p>
            <a:r>
              <a:rPr lang="de-DE" dirty="0"/>
              <a:t>Legionellen + Phosphat + Wärme = Vermehrung!</a:t>
            </a:r>
          </a:p>
          <a:p>
            <a:r>
              <a:rPr lang="de-DE" dirty="0"/>
              <a:t>Aerosolbildung durch: </a:t>
            </a:r>
            <a:br>
              <a:rPr lang="de-DE" dirty="0"/>
            </a:br>
            <a:r>
              <a:rPr lang="de-DE" dirty="0"/>
              <a:t>Verdunstungskühlanlagen, Kühltürme, Nassabscheider, Whirlpools, (Zahnarzt-) Dentaleinheiten</a:t>
            </a:r>
          </a:p>
        </p:txBody>
      </p:sp>
      <p:sp>
        <p:nvSpPr>
          <p:cNvPr id="4" name="Fußzeilenplatzhalter 3">
            <a:extLst>
              <a:ext uri="{FF2B5EF4-FFF2-40B4-BE49-F238E27FC236}">
                <a16:creationId xmlns:a16="http://schemas.microsoft.com/office/drawing/2014/main" id="{F5253306-1EC0-4045-9B3A-7818D1ACD028}"/>
              </a:ext>
            </a:extLst>
          </p:cNvPr>
          <p:cNvSpPr>
            <a:spLocks noGrp="1"/>
          </p:cNvSpPr>
          <p:nvPr>
            <p:ph type="ftr" sz="quarter" idx="11"/>
          </p:nvPr>
        </p:nvSpPr>
        <p:spPr/>
        <p:txBody>
          <a:bodyPr/>
          <a:lstStyle/>
          <a:p>
            <a:r>
              <a:rPr lang="de-DE"/>
              <a:t>REFI e.V. Arbeitskreis Elektromobilität &amp; Speicher</a:t>
            </a:r>
            <a:endParaRPr lang="de-DE" dirty="0"/>
          </a:p>
        </p:txBody>
      </p:sp>
      <p:pic>
        <p:nvPicPr>
          <p:cNvPr id="7" name="Grafik 6">
            <a:extLst>
              <a:ext uri="{FF2B5EF4-FFF2-40B4-BE49-F238E27FC236}">
                <a16:creationId xmlns:a16="http://schemas.microsoft.com/office/drawing/2014/main" id="{5E4E7C5E-4C13-4FC4-85C7-ECD5CB87A96F}"/>
              </a:ext>
            </a:extLst>
          </p:cNvPr>
          <p:cNvPicPr>
            <a:picLocks noChangeAspect="1"/>
          </p:cNvPicPr>
          <p:nvPr/>
        </p:nvPicPr>
        <p:blipFill>
          <a:blip r:embed="rId2"/>
          <a:stretch>
            <a:fillRect/>
          </a:stretch>
        </p:blipFill>
        <p:spPr>
          <a:xfrm>
            <a:off x="293594" y="145015"/>
            <a:ext cx="2514600" cy="1714500"/>
          </a:xfrm>
          <a:prstGeom prst="rect">
            <a:avLst/>
          </a:prstGeom>
        </p:spPr>
      </p:pic>
    </p:spTree>
    <p:extLst>
      <p:ext uri="{BB962C8B-B14F-4D97-AF65-F5344CB8AC3E}">
        <p14:creationId xmlns:p14="http://schemas.microsoft.com/office/powerpoint/2010/main" val="141224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9"/>
          <p:cNvSpPr>
            <a:spLocks noGrp="1"/>
          </p:cNvSpPr>
          <p:nvPr>
            <p:ph type="ftr" sz="quarter" idx="11"/>
          </p:nvPr>
        </p:nvSpPr>
        <p:spPr/>
        <p:txBody>
          <a:bodyPr/>
          <a:lstStyle/>
          <a:p>
            <a:r>
              <a:rPr lang="de-DE"/>
              <a:t>REFI e.V. Arbeitskreis Elektromobilität &amp; Speicher</a:t>
            </a:r>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236" y="2404266"/>
            <a:ext cx="4838679" cy="351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el 1"/>
          <p:cNvSpPr txBox="1">
            <a:spLocks/>
          </p:cNvSpPr>
          <p:nvPr/>
        </p:nvSpPr>
        <p:spPr>
          <a:xfrm>
            <a:off x="1299028" y="1042762"/>
            <a:ext cx="6988629" cy="571500"/>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Kalk-Ausschwemmung </a:t>
            </a:r>
          </a:p>
        </p:txBody>
      </p:sp>
      <p:sp>
        <p:nvSpPr>
          <p:cNvPr id="13" name="Textfeld 12"/>
          <p:cNvSpPr txBox="1"/>
          <p:nvPr/>
        </p:nvSpPr>
        <p:spPr>
          <a:xfrm>
            <a:off x="6758235" y="1715554"/>
            <a:ext cx="4838679" cy="646331"/>
          </a:xfrm>
          <a:prstGeom prst="rect">
            <a:avLst/>
          </a:prstGeom>
          <a:noFill/>
        </p:spPr>
        <p:txBody>
          <a:bodyPr wrap="square" rtlCol="0">
            <a:spAutoFit/>
          </a:bodyPr>
          <a:lstStyle/>
          <a:p>
            <a:r>
              <a:rPr lang="de-DE" dirty="0">
                <a:ln w="3175" cmpd="sng">
                  <a:noFill/>
                </a:ln>
                <a:latin typeface="+mj-lt"/>
                <a:ea typeface="+mj-ea"/>
                <a:cs typeface="+mj-cs"/>
              </a:rPr>
              <a:t>Kalkausschwemmung ca.3,5 kg aus einem Wellrohr-Wärmetauscher (nach 9 </a:t>
            </a:r>
            <a:r>
              <a:rPr lang="de-DE" dirty="0"/>
              <a:t>Jahren)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164" y="2365830"/>
            <a:ext cx="48931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1386164" y="1851281"/>
            <a:ext cx="4893100" cy="374876"/>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1800" dirty="0"/>
              <a:t>Kalkbruchstücke aus Wellrohr-Wärmetauscher</a:t>
            </a:r>
          </a:p>
        </p:txBody>
      </p:sp>
    </p:spTree>
    <p:extLst>
      <p:ext uri="{BB962C8B-B14F-4D97-AF65-F5344CB8AC3E}">
        <p14:creationId xmlns:p14="http://schemas.microsoft.com/office/powerpoint/2010/main" val="2116431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FI AK PV+S">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V + Speicher Fischer Maierhöfen" id="{734966A7-8304-45BD-BE9D-BA7F9A38507A}" vid="{990FD0BA-A99A-4E17-9687-DB1F717C218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Masterfolie REFI AK Emob-Speicher</Template>
  <TotalTime>0</TotalTime>
  <Words>429</Words>
  <Application>Microsoft Office PowerPoint</Application>
  <PresentationFormat>Breitbild</PresentationFormat>
  <Paragraphs>82</Paragraphs>
  <Slides>12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Bahnschrift</vt:lpstr>
      <vt:lpstr>Calibri</vt:lpstr>
      <vt:lpstr>Times New Roman</vt:lpstr>
      <vt:lpstr>REFI AK PV+S</vt:lpstr>
      <vt:lpstr>Prinzipaufbau SOLAR-Thermie</vt:lpstr>
      <vt:lpstr>PowerPoint-Präsentation</vt:lpstr>
      <vt:lpstr>PowerPoint-Präsentation</vt:lpstr>
      <vt:lpstr>Solarthermie</vt:lpstr>
      <vt:lpstr>PowerPoint-Präsentation</vt:lpstr>
      <vt:lpstr>PowerPoint-Präsentation</vt:lpstr>
      <vt:lpstr>Chemische Vorgänge</vt:lpstr>
      <vt:lpstr>Legionellen im Trinkwasser gramnegative Bakterien, aerob Ideale Wachstumsbedingungen: 25 – 45°C</vt:lpstr>
      <vt:lpstr>PowerPoint-Präsentation</vt:lpstr>
      <vt:lpstr>PowerPoint-Präsentation</vt:lpstr>
      <vt:lpstr>Alternative zur Solarthermie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 + Speicher</dc:title>
  <dc:creator>Guntram Fischer</dc:creator>
  <cp:lastModifiedBy>Eckhard Berger</cp:lastModifiedBy>
  <cp:revision>342</cp:revision>
  <cp:lastPrinted>2018-10-10T07:03:59Z</cp:lastPrinted>
  <dcterms:created xsi:type="dcterms:W3CDTF">2018-11-01T16:33:55Z</dcterms:created>
  <dcterms:modified xsi:type="dcterms:W3CDTF">2020-08-29T15:14:44Z</dcterms:modified>
</cp:coreProperties>
</file>